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9" r:id="rId5"/>
    <p:sldId id="257" r:id="rId6"/>
    <p:sldId id="438" r:id="rId7"/>
    <p:sldId id="297" r:id="rId8"/>
    <p:sldId id="415" r:id="rId9"/>
    <p:sldId id="414" r:id="rId10"/>
    <p:sldId id="418" r:id="rId11"/>
    <p:sldId id="419" r:id="rId12"/>
    <p:sldId id="420" r:id="rId13"/>
    <p:sldId id="422" r:id="rId14"/>
    <p:sldId id="423" r:id="rId15"/>
    <p:sldId id="425" r:id="rId16"/>
    <p:sldId id="427" r:id="rId17"/>
    <p:sldId id="431" r:id="rId18"/>
    <p:sldId id="430" r:id="rId19"/>
    <p:sldId id="437" r:id="rId20"/>
    <p:sldId id="429" r:id="rId21"/>
    <p:sldId id="434" r:id="rId22"/>
    <p:sldId id="417" r:id="rId23"/>
    <p:sldId id="43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8E0E31-A805-4D77-A59B-BFF61F1B8793}">
          <p14:sldIdLst>
            <p14:sldId id="259"/>
            <p14:sldId id="257"/>
            <p14:sldId id="438"/>
            <p14:sldId id="297"/>
            <p14:sldId id="415"/>
            <p14:sldId id="414"/>
            <p14:sldId id="418"/>
            <p14:sldId id="419"/>
            <p14:sldId id="420"/>
            <p14:sldId id="422"/>
            <p14:sldId id="423"/>
            <p14:sldId id="425"/>
            <p14:sldId id="427"/>
            <p14:sldId id="431"/>
            <p14:sldId id="430"/>
            <p14:sldId id="437"/>
            <p14:sldId id="429"/>
            <p14:sldId id="434"/>
            <p14:sldId id="417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FE6D73-76D5-701F-0D83-856D53F7A576}" name="PHAM CHI DAT 20191740" initials="" userId="S::DAT.PC191740@sis.hust.edu.vn::a6155363-164c-4380-af5c-5e33e4840b1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264756"/>
    <a:srgbClr val="003366"/>
    <a:srgbClr val="4472C4"/>
    <a:srgbClr val="E7E7E7"/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C4369-75FA-46AD-86D1-5B604CE91BD1}" v="3" dt="2024-05-06T16:53:26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Mai Chi 20203332" userId="c18d26e3-5fa4-455d-9000-34b5266b0e35" providerId="ADAL" clId="{FA3C4369-75FA-46AD-86D1-5B604CE91BD1}"/>
    <pc:docChg chg="undo custSel delSld modSld modSection">
      <pc:chgData name="Nguyen Mai Chi 20203332" userId="c18d26e3-5fa4-455d-9000-34b5266b0e35" providerId="ADAL" clId="{FA3C4369-75FA-46AD-86D1-5B604CE91BD1}" dt="2024-05-06T16:55:30.199" v="58" actId="47"/>
      <pc:docMkLst>
        <pc:docMk/>
      </pc:docMkLst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618290314" sldId="400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081874776" sldId="401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2990255717" sldId="402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080686743" sldId="403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917790926" sldId="404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2370820619" sldId="405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2673779751" sldId="406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990573545" sldId="407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077611766" sldId="408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877488018" sldId="409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2121207465" sldId="410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2455037624" sldId="411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327755658" sldId="412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357212367" sldId="413"/>
        </pc:sldMkLst>
      </pc:sldChg>
      <pc:sldChg chg="modSp mod modCm">
        <pc:chgData name="Nguyen Mai Chi 20203332" userId="c18d26e3-5fa4-455d-9000-34b5266b0e35" providerId="ADAL" clId="{FA3C4369-75FA-46AD-86D1-5B604CE91BD1}" dt="2024-05-06T16:53:38.337" v="49" actId="255"/>
        <pc:sldMkLst>
          <pc:docMk/>
          <pc:sldMk cId="263615441" sldId="414"/>
        </pc:sldMkLst>
        <pc:graphicFrameChg chg="mod modGraphic">
          <ac:chgData name="Nguyen Mai Chi 20203332" userId="c18d26e3-5fa4-455d-9000-34b5266b0e35" providerId="ADAL" clId="{FA3C4369-75FA-46AD-86D1-5B604CE91BD1}" dt="2024-05-06T16:53:38.337" v="49" actId="255"/>
          <ac:graphicFrameMkLst>
            <pc:docMk/>
            <pc:sldMk cId="263615441" sldId="414"/>
            <ac:graphicFrameMk id="11" creationId="{303A4C51-0BFD-2FFE-2BE4-2AD9EA4D259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Nguyen Mai Chi 20203332" userId="c18d26e3-5fa4-455d-9000-34b5266b0e35" providerId="ADAL" clId="{FA3C4369-75FA-46AD-86D1-5B604CE91BD1}" dt="2024-05-06T16:53:29.184" v="47" actId="6549"/>
              <pc2:cmMkLst xmlns:pc2="http://schemas.microsoft.com/office/powerpoint/2019/9/main/command">
                <pc:docMk/>
                <pc:sldMk cId="263615441" sldId="414"/>
                <pc2:cmMk id="{B138CFAE-9A38-4C74-986E-43071EF8B238}"/>
              </pc2:cmMkLst>
            </pc226:cmChg>
          </p:ext>
        </pc:extLst>
      </pc:sldChg>
      <pc:sldChg chg="modSp mod modCm">
        <pc:chgData name="Nguyen Mai Chi 20203332" userId="c18d26e3-5fa4-455d-9000-34b5266b0e35" providerId="ADAL" clId="{FA3C4369-75FA-46AD-86D1-5B604CE91BD1}" dt="2024-05-06T16:52:51.760" v="42" actId="1076"/>
        <pc:sldMkLst>
          <pc:docMk/>
          <pc:sldMk cId="2455133902" sldId="415"/>
        </pc:sldMkLst>
        <pc:spChg chg="mod">
          <ac:chgData name="Nguyen Mai Chi 20203332" userId="c18d26e3-5fa4-455d-9000-34b5266b0e35" providerId="ADAL" clId="{FA3C4369-75FA-46AD-86D1-5B604CE91BD1}" dt="2024-05-06T16:51:55.021" v="8" actId="20577"/>
          <ac:spMkLst>
            <pc:docMk/>
            <pc:sldMk cId="2455133902" sldId="415"/>
            <ac:spMk id="13" creationId="{0D836826-CB67-A6CF-ACA8-BE82E79C0313}"/>
          </ac:spMkLst>
        </pc:spChg>
        <pc:spChg chg="mod">
          <ac:chgData name="Nguyen Mai Chi 20203332" userId="c18d26e3-5fa4-455d-9000-34b5266b0e35" providerId="ADAL" clId="{FA3C4369-75FA-46AD-86D1-5B604CE91BD1}" dt="2024-05-06T16:52:32.229" v="37" actId="20577"/>
          <ac:spMkLst>
            <pc:docMk/>
            <pc:sldMk cId="2455133902" sldId="415"/>
            <ac:spMk id="14" creationId="{B6AC81BE-93CB-5667-CB85-21B14FF75C0B}"/>
          </ac:spMkLst>
        </pc:spChg>
        <pc:spChg chg="mod">
          <ac:chgData name="Nguyen Mai Chi 20203332" userId="c18d26e3-5fa4-455d-9000-34b5266b0e35" providerId="ADAL" clId="{FA3C4369-75FA-46AD-86D1-5B604CE91BD1}" dt="2024-05-06T16:51:45.355" v="0" actId="255"/>
          <ac:spMkLst>
            <pc:docMk/>
            <pc:sldMk cId="2455133902" sldId="415"/>
            <ac:spMk id="15" creationId="{C6137EA1-619F-08F5-187A-02EBADB4295D}"/>
          </ac:spMkLst>
        </pc:spChg>
        <pc:spChg chg="mod">
          <ac:chgData name="Nguyen Mai Chi 20203332" userId="c18d26e3-5fa4-455d-9000-34b5266b0e35" providerId="ADAL" clId="{FA3C4369-75FA-46AD-86D1-5B604CE91BD1}" dt="2024-05-06T16:51:45.355" v="0" actId="255"/>
          <ac:spMkLst>
            <pc:docMk/>
            <pc:sldMk cId="2455133902" sldId="415"/>
            <ac:spMk id="16" creationId="{3294A8CD-CFB4-4716-CF3F-68879C42F172}"/>
          </ac:spMkLst>
        </pc:spChg>
        <pc:spChg chg="mod">
          <ac:chgData name="Nguyen Mai Chi 20203332" userId="c18d26e3-5fa4-455d-9000-34b5266b0e35" providerId="ADAL" clId="{FA3C4369-75FA-46AD-86D1-5B604CE91BD1}" dt="2024-05-06T16:51:45.355" v="0" actId="255"/>
          <ac:spMkLst>
            <pc:docMk/>
            <pc:sldMk cId="2455133902" sldId="415"/>
            <ac:spMk id="20" creationId="{8552C028-1800-F628-8BF9-CA8DB31E2959}"/>
          </ac:spMkLst>
        </pc:spChg>
        <pc:spChg chg="mod">
          <ac:chgData name="Nguyen Mai Chi 20203332" userId="c18d26e3-5fa4-455d-9000-34b5266b0e35" providerId="ADAL" clId="{FA3C4369-75FA-46AD-86D1-5B604CE91BD1}" dt="2024-05-06T16:52:22.940" v="26" actId="207"/>
          <ac:spMkLst>
            <pc:docMk/>
            <pc:sldMk cId="2455133902" sldId="415"/>
            <ac:spMk id="21" creationId="{74D54F04-91FC-709C-6282-F5CF32795C72}"/>
          </ac:spMkLst>
        </pc:spChg>
        <pc:spChg chg="mod">
          <ac:chgData name="Nguyen Mai Chi 20203332" userId="c18d26e3-5fa4-455d-9000-34b5266b0e35" providerId="ADAL" clId="{FA3C4369-75FA-46AD-86D1-5B604CE91BD1}" dt="2024-05-06T16:52:39.363" v="39" actId="1076"/>
          <ac:spMkLst>
            <pc:docMk/>
            <pc:sldMk cId="2455133902" sldId="415"/>
            <ac:spMk id="22" creationId="{0191EC9E-9941-3A5B-51DC-D531E499609D}"/>
          </ac:spMkLst>
        </pc:spChg>
        <pc:spChg chg="mod">
          <ac:chgData name="Nguyen Mai Chi 20203332" userId="c18d26e3-5fa4-455d-9000-34b5266b0e35" providerId="ADAL" clId="{FA3C4369-75FA-46AD-86D1-5B604CE91BD1}" dt="2024-05-06T16:52:51.760" v="42" actId="1076"/>
          <ac:spMkLst>
            <pc:docMk/>
            <pc:sldMk cId="2455133902" sldId="415"/>
            <ac:spMk id="23" creationId="{991AB91A-438C-5D8D-8036-EFC267833E20}"/>
          </ac:spMkLst>
        </pc:spChg>
        <pc:picChg chg="mod">
          <ac:chgData name="Nguyen Mai Chi 20203332" userId="c18d26e3-5fa4-455d-9000-34b5266b0e35" providerId="ADAL" clId="{FA3C4369-75FA-46AD-86D1-5B604CE91BD1}" dt="2024-05-06T16:52:41.362" v="40" actId="1076"/>
          <ac:picMkLst>
            <pc:docMk/>
            <pc:sldMk cId="2455133902" sldId="415"/>
            <ac:picMk id="12" creationId="{FEAF4008-97FE-50D9-79AE-C11A7125E39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Nguyen Mai Chi 20203332" userId="c18d26e3-5fa4-455d-9000-34b5266b0e35" providerId="ADAL" clId="{FA3C4369-75FA-46AD-86D1-5B604CE91BD1}" dt="2024-05-06T16:51:55.021" v="8" actId="20577"/>
              <pc2:cmMkLst xmlns:pc2="http://schemas.microsoft.com/office/powerpoint/2019/9/main/command">
                <pc:docMk/>
                <pc:sldMk cId="2455133902" sldId="415"/>
                <pc2:cmMk id="{1407E732-471E-4C82-98A2-A10BB0181FF5}"/>
              </pc2:cmMkLst>
            </pc226:cmChg>
            <pc226:cmChg xmlns:pc226="http://schemas.microsoft.com/office/powerpoint/2022/06/main/command" chg="mod">
              <pc226:chgData name="Nguyen Mai Chi 20203332" userId="c18d26e3-5fa4-455d-9000-34b5266b0e35" providerId="ADAL" clId="{FA3C4369-75FA-46AD-86D1-5B604CE91BD1}" dt="2024-05-06T16:52:32.229" v="37" actId="20577"/>
              <pc2:cmMkLst xmlns:pc2="http://schemas.microsoft.com/office/powerpoint/2019/9/main/command">
                <pc:docMk/>
                <pc:sldMk cId="2455133902" sldId="415"/>
                <pc2:cmMk id="{CAFAC451-5432-4F6A-B55D-D09AC2EC040D}"/>
              </pc2:cmMkLst>
            </pc226:cmChg>
          </p:ext>
        </pc:ext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944770786" sldId="416"/>
        </pc:sldMkLst>
      </pc:sldChg>
      <pc:sldChg chg="modSp mod">
        <pc:chgData name="Nguyen Mai Chi 20203332" userId="c18d26e3-5fa4-455d-9000-34b5266b0e35" providerId="ADAL" clId="{FA3C4369-75FA-46AD-86D1-5B604CE91BD1}" dt="2024-05-06T16:54:27.985" v="56" actId="255"/>
        <pc:sldMkLst>
          <pc:docMk/>
          <pc:sldMk cId="184882867" sldId="418"/>
        </pc:sldMkLst>
        <pc:spChg chg="mod">
          <ac:chgData name="Nguyen Mai Chi 20203332" userId="c18d26e3-5fa4-455d-9000-34b5266b0e35" providerId="ADAL" clId="{FA3C4369-75FA-46AD-86D1-5B604CE91BD1}" dt="2024-05-06T16:54:27.985" v="56" actId="255"/>
          <ac:spMkLst>
            <pc:docMk/>
            <pc:sldMk cId="184882867" sldId="418"/>
            <ac:spMk id="7" creationId="{12F03388-4530-FCB1-85BC-44A45355535C}"/>
          </ac:spMkLst>
        </pc:spChg>
        <pc:graphicFrameChg chg="mod modGraphic">
          <ac:chgData name="Nguyen Mai Chi 20203332" userId="c18d26e3-5fa4-455d-9000-34b5266b0e35" providerId="ADAL" clId="{FA3C4369-75FA-46AD-86D1-5B604CE91BD1}" dt="2024-05-06T16:54:17.703" v="55" actId="14100"/>
          <ac:graphicFrameMkLst>
            <pc:docMk/>
            <pc:sldMk cId="184882867" sldId="418"/>
            <ac:graphicFrameMk id="4" creationId="{419D7EFA-0EE5-FA98-38A8-C42825BC7355}"/>
          </ac:graphicFrameMkLst>
        </pc:graphicFrameChg>
      </pc:sldChg>
      <pc:sldChg chg="del">
        <pc:chgData name="Nguyen Mai Chi 20203332" userId="c18d26e3-5fa4-455d-9000-34b5266b0e35" providerId="ADAL" clId="{FA3C4369-75FA-46AD-86D1-5B604CE91BD1}" dt="2024-05-06T16:54:52.107" v="57" actId="47"/>
        <pc:sldMkLst>
          <pc:docMk/>
          <pc:sldMk cId="3849460347" sldId="421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4100409404" sldId="424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2740361307" sldId="426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330842966" sldId="428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56343445" sldId="432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171762904" sldId="433"/>
        </pc:sldMkLst>
      </pc:sldChg>
      <pc:sldChg chg="del">
        <pc:chgData name="Nguyen Mai Chi 20203332" userId="c18d26e3-5fa4-455d-9000-34b5266b0e35" providerId="ADAL" clId="{FA3C4369-75FA-46AD-86D1-5B604CE91BD1}" dt="2024-05-06T16:55:30.199" v="58" actId="47"/>
        <pc:sldMkLst>
          <pc:docMk/>
          <pc:sldMk cId="1210187626" sldId="4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4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502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055D77-FB97-91E0-C48E-82E26EFA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1542148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1B98967-57DE-8C53-01C4-720C2087E3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186038"/>
                  </p:ext>
                </p:extLst>
              </p:nvPr>
            </p:nvGraphicFramePr>
            <p:xfrm>
              <a:off x="338736" y="1999348"/>
              <a:ext cx="6586927" cy="242787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97394">
                      <a:extLst>
                        <a:ext uri="{9D8B030D-6E8A-4147-A177-3AD203B41FA5}">
                          <a16:colId xmlns:a16="http://schemas.microsoft.com/office/drawing/2014/main" val="1709470514"/>
                        </a:ext>
                      </a:extLst>
                    </a:gridCol>
                    <a:gridCol w="1019765">
                      <a:extLst>
                        <a:ext uri="{9D8B030D-6E8A-4147-A177-3AD203B41FA5}">
                          <a16:colId xmlns:a16="http://schemas.microsoft.com/office/drawing/2014/main" val="1756668369"/>
                        </a:ext>
                      </a:extLst>
                    </a:gridCol>
                    <a:gridCol w="203953">
                      <a:extLst>
                        <a:ext uri="{9D8B030D-6E8A-4147-A177-3AD203B41FA5}">
                          <a16:colId xmlns:a16="http://schemas.microsoft.com/office/drawing/2014/main" val="597441364"/>
                        </a:ext>
                      </a:extLst>
                    </a:gridCol>
                    <a:gridCol w="1019765">
                      <a:extLst>
                        <a:ext uri="{9D8B030D-6E8A-4147-A177-3AD203B41FA5}">
                          <a16:colId xmlns:a16="http://schemas.microsoft.com/office/drawing/2014/main" val="2857673422"/>
                        </a:ext>
                      </a:extLst>
                    </a:gridCol>
                    <a:gridCol w="1019765">
                      <a:extLst>
                        <a:ext uri="{9D8B030D-6E8A-4147-A177-3AD203B41FA5}">
                          <a16:colId xmlns:a16="http://schemas.microsoft.com/office/drawing/2014/main" val="3204545667"/>
                        </a:ext>
                      </a:extLst>
                    </a:gridCol>
                    <a:gridCol w="203953">
                      <a:extLst>
                        <a:ext uri="{9D8B030D-6E8A-4147-A177-3AD203B41FA5}">
                          <a16:colId xmlns:a16="http://schemas.microsoft.com/office/drawing/2014/main" val="4288585596"/>
                        </a:ext>
                      </a:extLst>
                    </a:gridCol>
                    <a:gridCol w="1022183">
                      <a:extLst>
                        <a:ext uri="{9D8B030D-6E8A-4147-A177-3AD203B41FA5}">
                          <a16:colId xmlns:a16="http://schemas.microsoft.com/office/drawing/2014/main" val="101487499"/>
                        </a:ext>
                      </a:extLst>
                    </a:gridCol>
                    <a:gridCol w="1200149">
                      <a:extLst>
                        <a:ext uri="{9D8B030D-6E8A-4147-A177-3AD203B41FA5}">
                          <a16:colId xmlns:a16="http://schemas.microsoft.com/office/drawing/2014/main" val="2245018945"/>
                        </a:ext>
                      </a:extLst>
                    </a:gridCol>
                  </a:tblGrid>
                  <a:tr h="282835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(a)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(b)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(c)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7516775"/>
                      </a:ext>
                    </a:extLst>
                  </a:tr>
                  <a:tr h="57211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SPO2    (%)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Mức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Nhịp</a:t>
                          </a: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400" b="1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tim</a:t>
                          </a: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(bpm)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Mức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Nhiệt độ 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(℃)</m:t>
                              </m:r>
                            </m:oMath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Mức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2194252"/>
                      </a:ext>
                    </a:extLst>
                  </a:tr>
                  <a:tr h="3932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96÷100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Tốt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≥160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 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≤35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 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4957082"/>
                      </a:ext>
                    </a:extLst>
                  </a:tr>
                  <a:tr h="3932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92÷95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Cảnh báo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100÷160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Cảnh báo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36.4÷37.6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Tốt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627853"/>
                      </a:ext>
                    </a:extLst>
                  </a:tr>
                  <a:tr h="3932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&lt;92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 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60÷100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Tốt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≥38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</a:t>
                          </a: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1046381"/>
                      </a:ext>
                    </a:extLst>
                  </a:tr>
                  <a:tr h="3932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solidFill>
                                      <a:srgbClr val="40404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&lt;60</m:t>
                                </m:r>
                              </m:oMath>
                            </m:oMathPara>
                          </a14:m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</a:t>
                          </a: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Còn lại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 dirty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Cảnh</a:t>
                          </a:r>
                          <a:r>
                            <a:rPr lang="en-US" sz="1400" i="0" dirty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báo</a:t>
                          </a:r>
                          <a:endParaRPr lang="en-US" sz="1400" i="1" dirty="0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9070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1B98967-57DE-8C53-01C4-720C2087E3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186038"/>
                  </p:ext>
                </p:extLst>
              </p:nvPr>
            </p:nvGraphicFramePr>
            <p:xfrm>
              <a:off x="338736" y="1999348"/>
              <a:ext cx="6586927" cy="242787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97394">
                      <a:extLst>
                        <a:ext uri="{9D8B030D-6E8A-4147-A177-3AD203B41FA5}">
                          <a16:colId xmlns:a16="http://schemas.microsoft.com/office/drawing/2014/main" val="1709470514"/>
                        </a:ext>
                      </a:extLst>
                    </a:gridCol>
                    <a:gridCol w="1019765">
                      <a:extLst>
                        <a:ext uri="{9D8B030D-6E8A-4147-A177-3AD203B41FA5}">
                          <a16:colId xmlns:a16="http://schemas.microsoft.com/office/drawing/2014/main" val="1756668369"/>
                        </a:ext>
                      </a:extLst>
                    </a:gridCol>
                    <a:gridCol w="203953">
                      <a:extLst>
                        <a:ext uri="{9D8B030D-6E8A-4147-A177-3AD203B41FA5}">
                          <a16:colId xmlns:a16="http://schemas.microsoft.com/office/drawing/2014/main" val="597441364"/>
                        </a:ext>
                      </a:extLst>
                    </a:gridCol>
                    <a:gridCol w="1019765">
                      <a:extLst>
                        <a:ext uri="{9D8B030D-6E8A-4147-A177-3AD203B41FA5}">
                          <a16:colId xmlns:a16="http://schemas.microsoft.com/office/drawing/2014/main" val="2857673422"/>
                        </a:ext>
                      </a:extLst>
                    </a:gridCol>
                    <a:gridCol w="1019765">
                      <a:extLst>
                        <a:ext uri="{9D8B030D-6E8A-4147-A177-3AD203B41FA5}">
                          <a16:colId xmlns:a16="http://schemas.microsoft.com/office/drawing/2014/main" val="3204545667"/>
                        </a:ext>
                      </a:extLst>
                    </a:gridCol>
                    <a:gridCol w="203953">
                      <a:extLst>
                        <a:ext uri="{9D8B030D-6E8A-4147-A177-3AD203B41FA5}">
                          <a16:colId xmlns:a16="http://schemas.microsoft.com/office/drawing/2014/main" val="4288585596"/>
                        </a:ext>
                      </a:extLst>
                    </a:gridCol>
                    <a:gridCol w="1022183">
                      <a:extLst>
                        <a:ext uri="{9D8B030D-6E8A-4147-A177-3AD203B41FA5}">
                          <a16:colId xmlns:a16="http://schemas.microsoft.com/office/drawing/2014/main" val="101487499"/>
                        </a:ext>
                      </a:extLst>
                    </a:gridCol>
                    <a:gridCol w="1200149">
                      <a:extLst>
                        <a:ext uri="{9D8B030D-6E8A-4147-A177-3AD203B41FA5}">
                          <a16:colId xmlns:a16="http://schemas.microsoft.com/office/drawing/2014/main" val="2245018945"/>
                        </a:ext>
                      </a:extLst>
                    </a:gridCol>
                  </a:tblGrid>
                  <a:tr h="282835"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(a)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(b)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(c)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7516775"/>
                      </a:ext>
                    </a:extLst>
                  </a:tr>
                  <a:tr h="57211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SPO2    (%)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Mức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Nhịp</a:t>
                          </a: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400" b="1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tim</a:t>
                          </a: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(bpm)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Mức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381" t="-58511" r="-118452" b="-27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b="1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Mức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2194252"/>
                      </a:ext>
                    </a:extLst>
                  </a:tr>
                  <a:tr h="3932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0" t="-229231" r="-637415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Tốt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738" t="-229231" r="-338095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 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381" t="-229231" r="-118452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 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4957082"/>
                      </a:ext>
                    </a:extLst>
                  </a:tr>
                  <a:tr h="3932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0" t="-334375" r="-637415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Cảnh báo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738" t="-334375" r="-338095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Cảnh báo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381" t="-334375" r="-1184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Tốt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627853"/>
                      </a:ext>
                    </a:extLst>
                  </a:tr>
                  <a:tr h="3932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0" t="-427692" r="-6374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 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738" t="-427692" r="-33809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Tốt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7381" t="-427692" r="-118452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</a:t>
                          </a: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1046381"/>
                      </a:ext>
                    </a:extLst>
                  </a:tr>
                  <a:tr h="39323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738" t="-527692" r="-33809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Nguy</a:t>
                          </a: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hiểm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Còn lại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30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Cảnh</a:t>
                          </a:r>
                          <a:r>
                            <a:rPr lang="en-US" sz="1400" i="0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400" i="0" err="1">
                              <a:solidFill>
                                <a:srgbClr val="40404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báo</a:t>
                          </a:r>
                          <a:endParaRPr lang="en-US" sz="1400" i="1">
                            <a:solidFill>
                              <a:srgbClr val="40404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9070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2F8E0134-669E-F5BD-70E4-9C54ED748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7"/>
          <a:stretch/>
        </p:blipFill>
        <p:spPr bwMode="auto">
          <a:xfrm>
            <a:off x="8425656" y="1165289"/>
            <a:ext cx="3118839" cy="4942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FE06EA-F4B1-AF5D-B51F-758A86B3033A}"/>
              </a:ext>
            </a:extLst>
          </p:cNvPr>
          <p:cNvSpPr txBox="1"/>
          <p:nvPr/>
        </p:nvSpPr>
        <p:spPr>
          <a:xfrm>
            <a:off x="264985" y="1321169"/>
            <a:ext cx="66606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Chia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khỏe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(a) SPO2; (b)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nhịp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(c)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nhiệt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91566-7D80-F6D3-1BD0-6CB437C26AE1}"/>
              </a:ext>
            </a:extLst>
          </p:cNvPr>
          <p:cNvSpPr txBox="1"/>
          <p:nvPr/>
        </p:nvSpPr>
        <p:spPr>
          <a:xfrm>
            <a:off x="8145561" y="6063652"/>
            <a:ext cx="3398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2.3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61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502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055D77-FB97-91E0-C48E-82E26EFA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1542148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The maximum data payload is 246 bytes">
            <a:extLst>
              <a:ext uri="{FF2B5EF4-FFF2-40B4-BE49-F238E27FC236}">
                <a16:creationId xmlns:a16="http://schemas.microsoft.com/office/drawing/2014/main" id="{4B8C2F04-BEB5-CBC7-0E2C-83AB2BFAAB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708759"/>
            <a:ext cx="6362700" cy="263191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2A9169-A659-0D4C-007E-B93A8E229C28}"/>
              </a:ext>
            </a:extLst>
          </p:cNvPr>
          <p:cNvSpPr txBox="1"/>
          <p:nvPr/>
        </p:nvSpPr>
        <p:spPr>
          <a:xfrm>
            <a:off x="276476" y="4861778"/>
            <a:ext cx="6362700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 BLE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03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byte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D60013-798A-4E4D-55C3-CA6976F098E8}"/>
                  </a:ext>
                </a:extLst>
              </p:cNvPr>
              <p:cNvSpPr txBox="1"/>
              <p:nvPr/>
            </p:nvSpPr>
            <p:spPr>
              <a:xfrm>
                <a:off x="338736" y="5612651"/>
                <a:ext cx="6009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ytes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TX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=19+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HR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SpO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Temp</m:t>
                      </m:r>
                    </m:oMath>
                  </m:oMathPara>
                </a14:m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D60013-798A-4E4D-55C3-CA6976F09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6" y="5612651"/>
                <a:ext cx="600907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3BE8AC7-FE4E-30B7-D97F-FD0A17463133}"/>
              </a:ext>
            </a:extLst>
          </p:cNvPr>
          <p:cNvSpPr txBox="1"/>
          <p:nvPr/>
        </p:nvSpPr>
        <p:spPr>
          <a:xfrm>
            <a:off x="243485" y="1296613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 BLE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F259D3D-4AAA-F3C6-BF97-FE9248512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845029"/>
              </p:ext>
            </p:extLst>
          </p:nvPr>
        </p:nvGraphicFramePr>
        <p:xfrm>
          <a:off x="7166383" y="3889174"/>
          <a:ext cx="4733328" cy="7653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77776">
                  <a:extLst>
                    <a:ext uri="{9D8B030D-6E8A-4147-A177-3AD203B41FA5}">
                      <a16:colId xmlns:a16="http://schemas.microsoft.com/office/drawing/2014/main" val="613840042"/>
                    </a:ext>
                  </a:extLst>
                </a:gridCol>
                <a:gridCol w="1577776">
                  <a:extLst>
                    <a:ext uri="{9D8B030D-6E8A-4147-A177-3AD203B41FA5}">
                      <a16:colId xmlns:a16="http://schemas.microsoft.com/office/drawing/2014/main" val="70960880"/>
                    </a:ext>
                  </a:extLst>
                </a:gridCol>
                <a:gridCol w="1577776">
                  <a:extLst>
                    <a:ext uri="{9D8B030D-6E8A-4147-A177-3AD203B41FA5}">
                      <a16:colId xmlns:a16="http://schemas.microsoft.com/office/drawing/2014/main" val="1532756736"/>
                    </a:ext>
                  </a:extLst>
                </a:gridCol>
              </a:tblGrid>
              <a:tr h="394536"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Nhịp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tim</a:t>
                      </a:r>
                      <a:endParaRPr lang="en-US" sz="16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SpO2</a:t>
                      </a:r>
                      <a:endParaRPr lang="en-US" sz="16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Nhiệt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độ</a:t>
                      </a:r>
                      <a:endParaRPr lang="en-US" sz="16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88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 Byte</a:t>
                      </a:r>
                      <a:endParaRPr lang="en-US" sz="16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 Byte</a:t>
                      </a:r>
                      <a:endParaRPr lang="en-US" sz="16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 Bytes</a:t>
                      </a:r>
                      <a:endParaRPr lang="en-US" sz="16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3557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B37BCBD-DE88-14F4-0891-28E08C0E97D7}"/>
              </a:ext>
            </a:extLst>
          </p:cNvPr>
          <p:cNvSpPr txBox="1"/>
          <p:nvPr/>
        </p:nvSpPr>
        <p:spPr>
          <a:xfrm>
            <a:off x="9023933" y="344186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Payload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F01920-C3F5-4070-952C-05B1EB968ADC}"/>
              </a:ext>
            </a:extLst>
          </p:cNvPr>
          <p:cNvCxnSpPr>
            <a:cxnSpLocks/>
          </p:cNvCxnSpPr>
          <p:nvPr/>
        </p:nvCxnSpPr>
        <p:spPr>
          <a:xfrm flipV="1">
            <a:off x="5324475" y="3873750"/>
            <a:ext cx="1841908" cy="18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20E377-B7AB-4079-BAB6-8B837DB32905}"/>
              </a:ext>
            </a:extLst>
          </p:cNvPr>
          <p:cNvCxnSpPr>
            <a:cxnSpLocks/>
          </p:cNvCxnSpPr>
          <p:nvPr/>
        </p:nvCxnSpPr>
        <p:spPr>
          <a:xfrm>
            <a:off x="5324475" y="4340676"/>
            <a:ext cx="1841908" cy="313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C5851BA-064D-671E-F1D8-58390C640FEF}"/>
              </a:ext>
            </a:extLst>
          </p:cNvPr>
          <p:cNvSpPr txBox="1"/>
          <p:nvPr/>
        </p:nvSpPr>
        <p:spPr>
          <a:xfrm>
            <a:off x="12936" y="4517475"/>
            <a:ext cx="6660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2.4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 BLE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30A4EB-1DE5-178F-DAD6-8FA64B64E335}"/>
              </a:ext>
            </a:extLst>
          </p:cNvPr>
          <p:cNvSpPr txBox="1"/>
          <p:nvPr/>
        </p:nvSpPr>
        <p:spPr>
          <a:xfrm>
            <a:off x="7166384" y="4773923"/>
            <a:ext cx="4733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2.5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 Payload BLE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52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502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trao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0DD44-6E6F-C17B-B666-62BFA8811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536" y="1321169"/>
            <a:ext cx="6248400" cy="47293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ADF72-044D-94FC-810F-CBE0358C6337}"/>
              </a:ext>
            </a:extLst>
          </p:cNvPr>
          <p:cNvSpPr txBox="1"/>
          <p:nvPr/>
        </p:nvSpPr>
        <p:spPr>
          <a:xfrm>
            <a:off x="5270736" y="6007947"/>
            <a:ext cx="7576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2.6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trao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0EDAA-7DA4-774A-8003-F8FA7F182D2C}"/>
              </a:ext>
            </a:extLst>
          </p:cNvPr>
          <p:cNvSpPr/>
          <p:nvPr/>
        </p:nvSpPr>
        <p:spPr>
          <a:xfrm>
            <a:off x="1377971" y="4465266"/>
            <a:ext cx="457200" cy="4226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A3A415-C926-A323-C181-4252269081F5}"/>
              </a:ext>
            </a:extLst>
          </p:cNvPr>
          <p:cNvSpPr/>
          <p:nvPr/>
        </p:nvSpPr>
        <p:spPr>
          <a:xfrm>
            <a:off x="2208430" y="2972813"/>
            <a:ext cx="457200" cy="42269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2D378624-5F1B-159D-C678-38AD5BE46046}"/>
              </a:ext>
            </a:extLst>
          </p:cNvPr>
          <p:cNvSpPr/>
          <p:nvPr/>
        </p:nvSpPr>
        <p:spPr>
          <a:xfrm>
            <a:off x="2707456" y="1397723"/>
            <a:ext cx="1439651" cy="693003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F708C2-5853-45E9-3CEC-824A97173F75}"/>
              </a:ext>
            </a:extLst>
          </p:cNvPr>
          <p:cNvCxnSpPr>
            <a:cxnSpLocks/>
            <a:stCxn id="9" idx="3"/>
            <a:endCxn id="7" idx="7"/>
          </p:cNvCxnSpPr>
          <p:nvPr/>
        </p:nvCxnSpPr>
        <p:spPr>
          <a:xfrm flipH="1">
            <a:off x="1768216" y="3333602"/>
            <a:ext cx="507169" cy="11935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EC78B9-E9E5-D3E6-61D4-E8D68346FEF0}"/>
              </a:ext>
            </a:extLst>
          </p:cNvPr>
          <p:cNvCxnSpPr>
            <a:cxnSpLocks/>
            <a:stCxn id="10" idx="1"/>
            <a:endCxn id="9" idx="7"/>
          </p:cNvCxnSpPr>
          <p:nvPr/>
        </p:nvCxnSpPr>
        <p:spPr>
          <a:xfrm flipH="1">
            <a:off x="2598675" y="2089988"/>
            <a:ext cx="828607" cy="9447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46">
            <a:extLst>
              <a:ext uri="{FF2B5EF4-FFF2-40B4-BE49-F238E27FC236}">
                <a16:creationId xmlns:a16="http://schemas.microsoft.com/office/drawing/2014/main" id="{572AC1F1-290E-F0FF-54B9-3F93232DADDA}"/>
              </a:ext>
            </a:extLst>
          </p:cNvPr>
          <p:cNvSpPr txBox="1"/>
          <p:nvPr/>
        </p:nvSpPr>
        <p:spPr>
          <a:xfrm>
            <a:off x="1447359" y="3643891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BLE</a:t>
            </a:r>
          </a:p>
        </p:txBody>
      </p:sp>
      <p:sp>
        <p:nvSpPr>
          <p:cNvPr id="19" name="TextBox 47">
            <a:extLst>
              <a:ext uri="{FF2B5EF4-FFF2-40B4-BE49-F238E27FC236}">
                <a16:creationId xmlns:a16="http://schemas.microsoft.com/office/drawing/2014/main" id="{376479D8-D381-DE9D-1127-9567F0C7DBA1}"/>
              </a:ext>
            </a:extLst>
          </p:cNvPr>
          <p:cNvSpPr txBox="1"/>
          <p:nvPr/>
        </p:nvSpPr>
        <p:spPr>
          <a:xfrm>
            <a:off x="555980" y="4402367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err="1"/>
              <a:t>Thiết</a:t>
            </a:r>
            <a:r>
              <a:rPr lang="en-US" sz="1600"/>
              <a:t> </a:t>
            </a:r>
            <a:r>
              <a:rPr lang="en-US" sz="1600" err="1"/>
              <a:t>bị</a:t>
            </a:r>
            <a:r>
              <a:rPr lang="en-US" sz="1600"/>
              <a:t> </a:t>
            </a:r>
          </a:p>
          <a:p>
            <a:pPr algn="ctr"/>
            <a:r>
              <a:rPr lang="en-US" sz="1600" err="1"/>
              <a:t>đeo</a:t>
            </a:r>
            <a:endParaRPr lang="en-US" sz="1600"/>
          </a:p>
        </p:txBody>
      </p:sp>
      <p:sp>
        <p:nvSpPr>
          <p:cNvPr id="20" name="TextBox 48">
            <a:extLst>
              <a:ext uri="{FF2B5EF4-FFF2-40B4-BE49-F238E27FC236}">
                <a16:creationId xmlns:a16="http://schemas.microsoft.com/office/drawing/2014/main" id="{6F14DCDA-4195-1C14-8573-61EE0A8F01E3}"/>
              </a:ext>
            </a:extLst>
          </p:cNvPr>
          <p:cNvSpPr txBox="1"/>
          <p:nvPr/>
        </p:nvSpPr>
        <p:spPr>
          <a:xfrm>
            <a:off x="1256118" y="2980916"/>
            <a:ext cx="952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err="1"/>
              <a:t>Trạm</a:t>
            </a:r>
            <a:r>
              <a:rPr lang="en-US" sz="1600"/>
              <a:t> </a:t>
            </a:r>
            <a:r>
              <a:rPr lang="en-US" sz="1600" err="1"/>
              <a:t>thu</a:t>
            </a:r>
            <a:endParaRPr lang="en-US" sz="1600"/>
          </a:p>
        </p:txBody>
      </p:sp>
      <p:sp>
        <p:nvSpPr>
          <p:cNvPr id="23" name="TextBox 49">
            <a:extLst>
              <a:ext uri="{FF2B5EF4-FFF2-40B4-BE49-F238E27FC236}">
                <a16:creationId xmlns:a16="http://schemas.microsoft.com/office/drawing/2014/main" id="{8D7B5455-A30A-0A7D-9370-9CCE0EE1704A}"/>
              </a:ext>
            </a:extLst>
          </p:cNvPr>
          <p:cNvSpPr txBox="1"/>
          <p:nvPr/>
        </p:nvSpPr>
        <p:spPr>
          <a:xfrm>
            <a:off x="2446797" y="231832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err="1"/>
              <a:t>WiFi</a:t>
            </a:r>
            <a:endParaRPr lang="en-US" sz="160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A00EA2EC-E052-00CE-7BC2-7A66DB8E4ED8}"/>
              </a:ext>
            </a:extLst>
          </p:cNvPr>
          <p:cNvSpPr/>
          <p:nvPr/>
        </p:nvSpPr>
        <p:spPr>
          <a:xfrm>
            <a:off x="1937516" y="4424641"/>
            <a:ext cx="262287" cy="5774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TextBox 2064">
            <a:extLst>
              <a:ext uri="{FF2B5EF4-FFF2-40B4-BE49-F238E27FC236}">
                <a16:creationId xmlns:a16="http://schemas.microsoft.com/office/drawing/2014/main" id="{DF1982B4-570E-8F7B-1887-7716833C3573}"/>
              </a:ext>
            </a:extLst>
          </p:cNvPr>
          <p:cNvSpPr txBox="1"/>
          <p:nvPr/>
        </p:nvSpPr>
        <p:spPr>
          <a:xfrm>
            <a:off x="2084699" y="4465756"/>
            <a:ext cx="2685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err="1"/>
              <a:t>Đo</a:t>
            </a:r>
            <a:r>
              <a:rPr lang="en-US" sz="1600"/>
              <a:t> </a:t>
            </a:r>
            <a:r>
              <a:rPr lang="en-US" sz="1600" err="1"/>
              <a:t>nhịp</a:t>
            </a:r>
            <a:r>
              <a:rPr lang="en-US" sz="1600"/>
              <a:t> </a:t>
            </a:r>
            <a:r>
              <a:rPr lang="en-US" sz="1600" err="1"/>
              <a:t>tim</a:t>
            </a:r>
            <a:r>
              <a:rPr lang="en-US" sz="1600"/>
              <a:t>, SpO2, </a:t>
            </a:r>
            <a:r>
              <a:rPr lang="en-US" sz="1600" err="1"/>
              <a:t>nhiệt</a:t>
            </a:r>
            <a:r>
              <a:rPr lang="en-US" sz="1600"/>
              <a:t> </a:t>
            </a:r>
            <a:r>
              <a:rPr lang="en-US" sz="1600" err="1"/>
              <a:t>độ</a:t>
            </a:r>
            <a:endParaRPr lang="en-US" sz="1600"/>
          </a:p>
          <a:p>
            <a:r>
              <a:rPr lang="en-US" sz="1600" err="1"/>
              <a:t>Thay</a:t>
            </a:r>
            <a:r>
              <a:rPr lang="en-US" sz="1600"/>
              <a:t> </a:t>
            </a:r>
            <a:r>
              <a:rPr lang="en-US" sz="1600" err="1"/>
              <a:t>đổi</a:t>
            </a:r>
            <a:r>
              <a:rPr lang="en-US" sz="1600"/>
              <a:t> chu </a:t>
            </a:r>
            <a:r>
              <a:rPr lang="en-US" sz="1600" err="1"/>
              <a:t>kỳ</a:t>
            </a:r>
            <a:r>
              <a:rPr lang="en-US" sz="1600"/>
              <a:t> </a:t>
            </a:r>
            <a:r>
              <a:rPr lang="en-US" sz="1600" err="1"/>
              <a:t>đo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9731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Kết quả thực nghiệm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502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 giá tỷ lệ lỗi bản tin và tỷ số tín hiệu thu được trên nền nhiễu</a:t>
            </a:r>
          </a:p>
        </p:txBody>
      </p:sp>
      <p:pic>
        <p:nvPicPr>
          <p:cNvPr id="41" name="Picture 40" descr="A pair of chairs with white text&#10;&#10;Description automatically generated">
            <a:extLst>
              <a:ext uri="{FF2B5EF4-FFF2-40B4-BE49-F238E27FC236}">
                <a16:creationId xmlns:a16="http://schemas.microsoft.com/office/drawing/2014/main" id="{2C3CFED6-057A-0D93-90B6-4C72F95F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3" y="1654454"/>
            <a:ext cx="6675213" cy="3549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E2728A-B256-F58C-718D-19AA2F299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01" y="1195193"/>
            <a:ext cx="3602451" cy="4726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CBD004-0CA8-FCA7-23AF-F58DB9AD5330}"/>
              </a:ext>
            </a:extLst>
          </p:cNvPr>
          <p:cNvSpPr txBox="1"/>
          <p:nvPr/>
        </p:nvSpPr>
        <p:spPr>
          <a:xfrm>
            <a:off x="1069042" y="5283675"/>
            <a:ext cx="5584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2.7 Thí nghiệm đánh giá PER và SNR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66741-F1ED-3A48-0CD4-8102AF306080}"/>
              </a:ext>
            </a:extLst>
          </p:cNvPr>
          <p:cNvSpPr txBox="1"/>
          <p:nvPr/>
        </p:nvSpPr>
        <p:spPr>
          <a:xfrm>
            <a:off x="7597302" y="5997567"/>
            <a:ext cx="3765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2.8 Thuật toán xác định PER và RSSI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16C540-D169-6A17-0C53-9F824444B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3" t="22837" r="31213" b="10939"/>
          <a:stretch/>
        </p:blipFill>
        <p:spPr>
          <a:xfrm>
            <a:off x="2369852" y="3479817"/>
            <a:ext cx="668660" cy="1405624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</p:spPr>
      </p:pic>
      <p:pic>
        <p:nvPicPr>
          <p:cNvPr id="1026" name="Picture 2" descr="CXT.VN – Từ ý tưởng đến sản phẩm - XL52832-D01 Module Bluetooth 4.2 NRF52832">
            <a:extLst>
              <a:ext uri="{FF2B5EF4-FFF2-40B4-BE49-F238E27FC236}">
                <a16:creationId xmlns:a16="http://schemas.microsoft.com/office/drawing/2014/main" id="{E0087B3B-E8A4-AEC8-0CCB-02EC3447D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2" t="14372" r="20052" b="15987"/>
          <a:stretch/>
        </p:blipFill>
        <p:spPr bwMode="auto">
          <a:xfrm>
            <a:off x="4683586" y="3880565"/>
            <a:ext cx="714677" cy="6041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5CA95-24FB-F2B8-728D-637BCC752CD8}"/>
              </a:ext>
            </a:extLst>
          </p:cNvPr>
          <p:cNvCxnSpPr>
            <a:cxnSpLocks/>
            <a:stCxn id="1026" idx="1"/>
            <a:endCxn id="16" idx="3"/>
          </p:cNvCxnSpPr>
          <p:nvPr/>
        </p:nvCxnSpPr>
        <p:spPr>
          <a:xfrm flipH="1">
            <a:off x="3038512" y="4182629"/>
            <a:ext cx="164507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35905F-269C-23BA-FE47-09F134DC47BC}"/>
              </a:ext>
            </a:extLst>
          </p:cNvPr>
          <p:cNvSpPr txBox="1"/>
          <p:nvPr/>
        </p:nvSpPr>
        <p:spPr>
          <a:xfrm>
            <a:off x="3209928" y="3899158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Gửi 256 bản tin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4EE1BD-B090-4A40-E439-3D1B137576D3}"/>
              </a:ext>
            </a:extLst>
          </p:cNvPr>
          <p:cNvCxnSpPr>
            <a:cxnSpLocks/>
          </p:cNvCxnSpPr>
          <p:nvPr/>
        </p:nvCxnSpPr>
        <p:spPr>
          <a:xfrm>
            <a:off x="1673155" y="2998470"/>
            <a:ext cx="696697" cy="1886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BF8D7E-678C-8E9B-8310-6D2D8CF729C9}"/>
              </a:ext>
            </a:extLst>
          </p:cNvPr>
          <p:cNvCxnSpPr>
            <a:cxnSpLocks/>
          </p:cNvCxnSpPr>
          <p:nvPr/>
        </p:nvCxnSpPr>
        <p:spPr>
          <a:xfrm>
            <a:off x="1727835" y="2939415"/>
            <a:ext cx="1310677" cy="540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9890B-AC90-B4D8-4D85-C237DD0D99EA}"/>
              </a:ext>
            </a:extLst>
          </p:cNvPr>
          <p:cNvCxnSpPr>
            <a:cxnSpLocks/>
          </p:cNvCxnSpPr>
          <p:nvPr/>
        </p:nvCxnSpPr>
        <p:spPr>
          <a:xfrm flipH="1">
            <a:off x="4683586" y="3301365"/>
            <a:ext cx="1734917" cy="579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24D10E-0F61-993F-001F-C1B9DCAF4698}"/>
              </a:ext>
            </a:extLst>
          </p:cNvPr>
          <p:cNvCxnSpPr>
            <a:cxnSpLocks/>
          </p:cNvCxnSpPr>
          <p:nvPr/>
        </p:nvCxnSpPr>
        <p:spPr>
          <a:xfrm flipH="1">
            <a:off x="5398263" y="3316605"/>
            <a:ext cx="1086357" cy="1168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17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Kết quả thực nghiệm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502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 giá tỷ lệ lỗi bản tin và tỷ số tín hiệu thu được trên nền nhiễu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79B07B1-FE6E-00C0-9AF2-6A9D44EA1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1" t="7366"/>
          <a:stretch/>
        </p:blipFill>
        <p:spPr>
          <a:xfrm>
            <a:off x="432466" y="1321169"/>
            <a:ext cx="5348574" cy="404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25A34-486E-0E5F-0B0A-8635085F4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934237"/>
            <a:ext cx="5752911" cy="4420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7E2EB-2C12-0F71-15D2-DE2B8412D0B4}"/>
              </a:ext>
            </a:extLst>
          </p:cNvPr>
          <p:cNvSpPr txBox="1"/>
          <p:nvPr/>
        </p:nvSpPr>
        <p:spPr>
          <a:xfrm>
            <a:off x="920146" y="5338987"/>
            <a:ext cx="4226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2.9 Kết quả SNR và PER theo khoảng cách tại công suất phát 0 dBm trong không khí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1BEE1-836A-CEDD-E863-B245F7435B6D}"/>
              </a:ext>
            </a:extLst>
          </p:cNvPr>
          <p:cNvSpPr txBox="1"/>
          <p:nvPr/>
        </p:nvSpPr>
        <p:spPr>
          <a:xfrm>
            <a:off x="6799634" y="5338988"/>
            <a:ext cx="4713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2.10 Kết quả SNR và PER theo công suất phát tại khoảng cách 1.2 và 2.4 m trong không khí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738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15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Kết quả thực nghiệm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502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 giá độ trễ truyền thông</a:t>
            </a:r>
          </a:p>
        </p:txBody>
      </p:sp>
      <p:pic>
        <p:nvPicPr>
          <p:cNvPr id="79" name="Picture 78" descr="A computer chip and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A3C96B74-01E8-8BA7-79FF-68502400E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6" y="3544806"/>
            <a:ext cx="4665141" cy="248107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4FD97A9-3344-BB13-2DBF-A1D4E4B4FE9C}"/>
              </a:ext>
            </a:extLst>
          </p:cNvPr>
          <p:cNvSpPr txBox="1"/>
          <p:nvPr/>
        </p:nvSpPr>
        <p:spPr>
          <a:xfrm>
            <a:off x="338736" y="6039100"/>
            <a:ext cx="46651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2.11 Thí nghiệm đánh giá độ trễ truyền thông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EC11A60B-8B61-B8EC-2175-99C052EBBC60}"/>
              </a:ext>
            </a:extLst>
          </p:cNvPr>
          <p:cNvGrpSpPr/>
          <p:nvPr/>
        </p:nvGrpSpPr>
        <p:grpSpPr>
          <a:xfrm>
            <a:off x="844471" y="1259581"/>
            <a:ext cx="3653670" cy="2169419"/>
            <a:chOff x="933329" y="1234792"/>
            <a:chExt cx="3653670" cy="2169419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D4A5B18-2B97-19FF-BB59-DDAF4D948AFF}"/>
                </a:ext>
              </a:extLst>
            </p:cNvPr>
            <p:cNvSpPr/>
            <p:nvPr/>
          </p:nvSpPr>
          <p:spPr>
            <a:xfrm>
              <a:off x="1457771" y="1234792"/>
              <a:ext cx="832104" cy="43609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Thiết</a:t>
              </a:r>
              <a:r>
                <a:rPr lang="en-US" sz="1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b="1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bị</a:t>
              </a:r>
              <a:r>
                <a:rPr lang="en-US" sz="1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đề xuất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FA796E-AD7D-A6EE-2A11-C8F153EFBFE2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873823" y="1670890"/>
              <a:ext cx="0" cy="164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36B962-98E2-6012-00E5-09687947ABA1}"/>
                </a:ext>
              </a:extLst>
            </p:cNvPr>
            <p:cNvSpPr/>
            <p:nvPr/>
          </p:nvSpPr>
          <p:spPr>
            <a:xfrm>
              <a:off x="1318709" y="1842144"/>
              <a:ext cx="1119116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Gửi dữ liệu</a:t>
              </a:r>
            </a:p>
          </p:txBody>
        </p:sp>
        <p:sp>
          <p:nvSpPr>
            <p:cNvPr id="3075" name="Rectangle: Rounded Corners 3074">
              <a:extLst>
                <a:ext uri="{FF2B5EF4-FFF2-40B4-BE49-F238E27FC236}">
                  <a16:creationId xmlns:a16="http://schemas.microsoft.com/office/drawing/2014/main" id="{17B94BB2-D26B-D84B-74F6-7D217FD2958D}"/>
                </a:ext>
              </a:extLst>
            </p:cNvPr>
            <p:cNvSpPr/>
            <p:nvPr/>
          </p:nvSpPr>
          <p:spPr>
            <a:xfrm>
              <a:off x="3053175" y="1234792"/>
              <a:ext cx="832104" cy="43609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Trạm thu</a:t>
              </a:r>
            </a:p>
          </p:txBody>
        </p: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F033D345-A0A9-04AF-03D4-7E7F4C8D10CA}"/>
                </a:ext>
              </a:extLst>
            </p:cNvPr>
            <p:cNvCxnSpPr>
              <a:cxnSpLocks/>
              <a:stCxn id="3075" idx="2"/>
            </p:cNvCxnSpPr>
            <p:nvPr/>
          </p:nvCxnSpPr>
          <p:spPr>
            <a:xfrm>
              <a:off x="3469227" y="1670890"/>
              <a:ext cx="0" cy="164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9" name="Rectangle 3078">
              <a:extLst>
                <a:ext uri="{FF2B5EF4-FFF2-40B4-BE49-F238E27FC236}">
                  <a16:creationId xmlns:a16="http://schemas.microsoft.com/office/drawing/2014/main" id="{5225E487-1CE8-862F-2C55-5DF0BC8E6EB4}"/>
                </a:ext>
              </a:extLst>
            </p:cNvPr>
            <p:cNvSpPr/>
            <p:nvPr/>
          </p:nvSpPr>
          <p:spPr>
            <a:xfrm>
              <a:off x="2919990" y="1842144"/>
              <a:ext cx="1107362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Nhận dữ liệu</a:t>
              </a:r>
            </a:p>
          </p:txBody>
        </p: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237FD27-F94A-4EC9-CF39-18F71D06103A}"/>
                </a:ext>
              </a:extLst>
            </p:cNvPr>
            <p:cNvCxnSpPr>
              <a:cxnSpLocks/>
              <a:stCxn id="97" idx="3"/>
              <a:endCxn id="3079" idx="1"/>
            </p:cNvCxnSpPr>
            <p:nvPr/>
          </p:nvCxnSpPr>
          <p:spPr>
            <a:xfrm>
              <a:off x="2437825" y="2056441"/>
              <a:ext cx="4821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2" name="TextBox 3081">
                  <a:extLst>
                    <a:ext uri="{FF2B5EF4-FFF2-40B4-BE49-F238E27FC236}">
                      <a16:creationId xmlns:a16="http://schemas.microsoft.com/office/drawing/2014/main" id="{B6D1453C-304D-93F0-EDDA-3FF2482F2FC4}"/>
                    </a:ext>
                  </a:extLst>
                </p:cNvPr>
                <p:cNvSpPr txBox="1"/>
                <p:nvPr/>
              </p:nvSpPr>
              <p:spPr>
                <a:xfrm>
                  <a:off x="933329" y="1842144"/>
                  <a:ext cx="4387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82" name="TextBox 3081">
                  <a:extLst>
                    <a:ext uri="{FF2B5EF4-FFF2-40B4-BE49-F238E27FC236}">
                      <a16:creationId xmlns:a16="http://schemas.microsoft.com/office/drawing/2014/main" id="{B6D1453C-304D-93F0-EDDA-3FF2482F2F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329" y="1842144"/>
                  <a:ext cx="43877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86" name="Rectangle 3085">
              <a:extLst>
                <a:ext uri="{FF2B5EF4-FFF2-40B4-BE49-F238E27FC236}">
                  <a16:creationId xmlns:a16="http://schemas.microsoft.com/office/drawing/2014/main" id="{F51579D2-D92C-274A-3F41-DC9DEBCBE1E9}"/>
                </a:ext>
              </a:extLst>
            </p:cNvPr>
            <p:cNvSpPr/>
            <p:nvPr/>
          </p:nvSpPr>
          <p:spPr>
            <a:xfrm>
              <a:off x="2915546" y="2396943"/>
              <a:ext cx="1107362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Gửi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lên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server</a:t>
              </a:r>
            </a:p>
          </p:txBody>
        </p:sp>
        <p:sp>
          <p:nvSpPr>
            <p:cNvPr id="3088" name="Rectangle 3087">
              <a:extLst>
                <a:ext uri="{FF2B5EF4-FFF2-40B4-BE49-F238E27FC236}">
                  <a16:creationId xmlns:a16="http://schemas.microsoft.com/office/drawing/2014/main" id="{94BE896A-2D5F-C72C-233D-4C4557B56187}"/>
                </a:ext>
              </a:extLst>
            </p:cNvPr>
            <p:cNvSpPr/>
            <p:nvPr/>
          </p:nvSpPr>
          <p:spPr>
            <a:xfrm>
              <a:off x="2915546" y="2975617"/>
              <a:ext cx="1107362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Gửi ACK</a:t>
              </a:r>
            </a:p>
          </p:txBody>
        </p:sp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0C56AD2D-9F31-27AC-2208-869669CE7636}"/>
                </a:ext>
              </a:extLst>
            </p:cNvPr>
            <p:cNvSpPr/>
            <p:nvPr/>
          </p:nvSpPr>
          <p:spPr>
            <a:xfrm>
              <a:off x="1372103" y="2975617"/>
              <a:ext cx="1119116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Nhận ACK</a:t>
              </a:r>
            </a:p>
          </p:txBody>
        </p:sp>
        <p:cxnSp>
          <p:nvCxnSpPr>
            <p:cNvPr id="3090" name="Straight Arrow Connector 3089">
              <a:extLst>
                <a:ext uri="{FF2B5EF4-FFF2-40B4-BE49-F238E27FC236}">
                  <a16:creationId xmlns:a16="http://schemas.microsoft.com/office/drawing/2014/main" id="{81BD998A-C4FE-3124-AD6D-1D68EBADC7BF}"/>
                </a:ext>
              </a:extLst>
            </p:cNvPr>
            <p:cNvCxnSpPr>
              <a:cxnSpLocks/>
              <a:stCxn id="3088" idx="1"/>
              <a:endCxn id="3089" idx="3"/>
            </p:cNvCxnSpPr>
            <p:nvPr/>
          </p:nvCxnSpPr>
          <p:spPr>
            <a:xfrm flipH="1">
              <a:off x="2491219" y="3189914"/>
              <a:ext cx="42432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3" name="TextBox 3092">
                  <a:extLst>
                    <a:ext uri="{FF2B5EF4-FFF2-40B4-BE49-F238E27FC236}">
                      <a16:creationId xmlns:a16="http://schemas.microsoft.com/office/drawing/2014/main" id="{EB759E5F-DC8A-E834-1EF5-987D51CE3583}"/>
                    </a:ext>
                  </a:extLst>
                </p:cNvPr>
                <p:cNvSpPr txBox="1"/>
                <p:nvPr/>
              </p:nvSpPr>
              <p:spPr>
                <a:xfrm>
                  <a:off x="983973" y="3000566"/>
                  <a:ext cx="4440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3093" name="TextBox 3092">
                  <a:extLst>
                    <a:ext uri="{FF2B5EF4-FFF2-40B4-BE49-F238E27FC236}">
                      <a16:creationId xmlns:a16="http://schemas.microsoft.com/office/drawing/2014/main" id="{EB759E5F-DC8A-E834-1EF5-987D51CE3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973" y="3000566"/>
                  <a:ext cx="44409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509DFDC1-0F70-3CCD-D554-3F972009878C}"/>
                </a:ext>
              </a:extLst>
            </p:cNvPr>
            <p:cNvSpPr txBox="1"/>
            <p:nvPr/>
          </p:nvSpPr>
          <p:spPr>
            <a:xfrm>
              <a:off x="3403241" y="2775868"/>
              <a:ext cx="3882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OK</a:t>
              </a:r>
            </a:p>
          </p:txBody>
        </p:sp>
        <p:cxnSp>
          <p:nvCxnSpPr>
            <p:cNvPr id="3096" name="Straight Arrow Connector 3095">
              <a:extLst>
                <a:ext uri="{FF2B5EF4-FFF2-40B4-BE49-F238E27FC236}">
                  <a16:creationId xmlns:a16="http://schemas.microsoft.com/office/drawing/2014/main" id="{8B174B4C-B7E2-06D4-0D48-A9E48F3B475E}"/>
                </a:ext>
              </a:extLst>
            </p:cNvPr>
            <p:cNvCxnSpPr/>
            <p:nvPr/>
          </p:nvCxnSpPr>
          <p:spPr>
            <a:xfrm>
              <a:off x="4179284" y="1984445"/>
              <a:ext cx="0" cy="12363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7" name="TextBox 3096">
                  <a:extLst>
                    <a:ext uri="{FF2B5EF4-FFF2-40B4-BE49-F238E27FC236}">
                      <a16:creationId xmlns:a16="http://schemas.microsoft.com/office/drawing/2014/main" id="{3EFD4615-8F1F-056E-602A-F1EAD8FAC1C1}"/>
                    </a:ext>
                  </a:extLst>
                </p:cNvPr>
                <p:cNvSpPr txBox="1"/>
                <p:nvPr/>
              </p:nvSpPr>
              <p:spPr>
                <a:xfrm>
                  <a:off x="4103340" y="2426574"/>
                  <a:ext cx="4836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97" name="TextBox 3096">
                  <a:extLst>
                    <a:ext uri="{FF2B5EF4-FFF2-40B4-BE49-F238E27FC236}">
                      <a16:creationId xmlns:a16="http://schemas.microsoft.com/office/drawing/2014/main" id="{3EFD4615-8F1F-056E-602A-F1EAD8FAC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3340" y="2426574"/>
                  <a:ext cx="4836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98" name="TextBox 3097">
                <a:extLst>
                  <a:ext uri="{FF2B5EF4-FFF2-40B4-BE49-F238E27FC236}">
                    <a16:creationId xmlns:a16="http://schemas.microsoft.com/office/drawing/2014/main" id="{5F2C1CC2-4207-97DA-B905-25DEF78AFF29}"/>
                  </a:ext>
                </a:extLst>
              </p:cNvPr>
              <p:cNvSpPr txBox="1"/>
              <p:nvPr/>
            </p:nvSpPr>
            <p:spPr>
              <a:xfrm>
                <a:off x="8646812" y="2116345"/>
                <a:ext cx="3313457" cy="6109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độ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ễ=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98" name="TextBox 3097">
                <a:extLst>
                  <a:ext uri="{FF2B5EF4-FFF2-40B4-BE49-F238E27FC236}">
                    <a16:creationId xmlns:a16="http://schemas.microsoft.com/office/drawing/2014/main" id="{5F2C1CC2-4207-97DA-B905-25DEF78A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812" y="2116345"/>
                <a:ext cx="3313457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0" name="TextBox 3099">
            <a:extLst>
              <a:ext uri="{FF2B5EF4-FFF2-40B4-BE49-F238E27FC236}">
                <a16:creationId xmlns:a16="http://schemas.microsoft.com/office/drawing/2014/main" id="{365E1CCE-9A69-0C3B-0F94-4B5784E46173}"/>
              </a:ext>
            </a:extLst>
          </p:cNvPr>
          <p:cNvSpPr txBox="1"/>
          <p:nvPr/>
        </p:nvSpPr>
        <p:spPr>
          <a:xfrm>
            <a:off x="5389595" y="6035613"/>
            <a:ext cx="4913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2.12 Thuật toán xác định độ trễ truyền thông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01" name="Picture 6">
            <a:extLst>
              <a:ext uri="{FF2B5EF4-FFF2-40B4-BE49-F238E27FC236}">
                <a16:creationId xmlns:a16="http://schemas.microsoft.com/office/drawing/2014/main" id="{E875D81B-4BD2-037A-91F0-C9024DD9E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494" y="1278840"/>
            <a:ext cx="4137048" cy="48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03" name="Straight Arrow Connector 3102">
            <a:extLst>
              <a:ext uri="{FF2B5EF4-FFF2-40B4-BE49-F238E27FC236}">
                <a16:creationId xmlns:a16="http://schemas.microsoft.com/office/drawing/2014/main" id="{66F3FB21-538F-8623-381E-78C73E2F74F2}"/>
              </a:ext>
            </a:extLst>
          </p:cNvPr>
          <p:cNvCxnSpPr>
            <a:endCxn id="3098" idx="2"/>
          </p:cNvCxnSpPr>
          <p:nvPr/>
        </p:nvCxnSpPr>
        <p:spPr>
          <a:xfrm flipV="1">
            <a:off x="9601201" y="2727281"/>
            <a:ext cx="702340" cy="1475068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604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16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Kết quả thực nghiệm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502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 giá độ trễ bản tin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9F15A-646A-BDCF-47D6-124465003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9423" r="12113" b="4231"/>
          <a:stretch/>
        </p:blipFill>
        <p:spPr bwMode="auto">
          <a:xfrm>
            <a:off x="6198826" y="1437000"/>
            <a:ext cx="5283977" cy="4281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F7B7005-6435-D1D1-1BC6-0A3A9877212C}"/>
              </a:ext>
            </a:extLst>
          </p:cNvPr>
          <p:cNvGrpSpPr/>
          <p:nvPr/>
        </p:nvGrpSpPr>
        <p:grpSpPr>
          <a:xfrm>
            <a:off x="815288" y="1437000"/>
            <a:ext cx="3653670" cy="2169419"/>
            <a:chOff x="933329" y="1234792"/>
            <a:chExt cx="3653670" cy="21694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11FEDFF-08B0-C08A-9F89-E5AB2052FD25}"/>
                </a:ext>
              </a:extLst>
            </p:cNvPr>
            <p:cNvSpPr/>
            <p:nvPr/>
          </p:nvSpPr>
          <p:spPr>
            <a:xfrm>
              <a:off x="1457771" y="1234792"/>
              <a:ext cx="832104" cy="43609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Thiết</a:t>
              </a:r>
              <a:r>
                <a:rPr lang="en-US" sz="1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b="1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bị</a:t>
              </a:r>
              <a:r>
                <a:rPr lang="en-US" sz="1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đề xuất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9C1F8F-D505-B96B-A46C-08ECA2F340E3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1873823" y="1670890"/>
              <a:ext cx="0" cy="164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F8C533-AEF3-F821-C333-7E13E806E36D}"/>
                </a:ext>
              </a:extLst>
            </p:cNvPr>
            <p:cNvSpPr/>
            <p:nvPr/>
          </p:nvSpPr>
          <p:spPr>
            <a:xfrm>
              <a:off x="1318709" y="1842144"/>
              <a:ext cx="1119116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Gửi dữ liệu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4054FDC-0CEB-6617-E6EA-32C5A3F6D397}"/>
                </a:ext>
              </a:extLst>
            </p:cNvPr>
            <p:cNvSpPr/>
            <p:nvPr/>
          </p:nvSpPr>
          <p:spPr>
            <a:xfrm>
              <a:off x="3053175" y="1234792"/>
              <a:ext cx="832104" cy="43609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Trạm thu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B1E965-5F73-4F02-6F69-B3E97D6D914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3469227" y="1670890"/>
              <a:ext cx="0" cy="164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AD7BFA-D5D3-4E91-E491-B74CB985A436}"/>
                </a:ext>
              </a:extLst>
            </p:cNvPr>
            <p:cNvSpPr/>
            <p:nvPr/>
          </p:nvSpPr>
          <p:spPr>
            <a:xfrm>
              <a:off x="2919990" y="1842144"/>
              <a:ext cx="1107362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Nhận dữ liệu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8FD7AC-477D-8333-A599-6F8BA30D71FA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2437825" y="2056441"/>
              <a:ext cx="4821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8FA59E-1B3E-A5BA-0F4D-F5689E90942B}"/>
                    </a:ext>
                  </a:extLst>
                </p:cNvPr>
                <p:cNvSpPr txBox="1"/>
                <p:nvPr/>
              </p:nvSpPr>
              <p:spPr>
                <a:xfrm>
                  <a:off x="933329" y="1842144"/>
                  <a:ext cx="4387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8FA59E-1B3E-A5BA-0F4D-F5689E909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329" y="1842144"/>
                  <a:ext cx="43877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744C48-5597-3BEC-E892-397EB80EDD4E}"/>
                </a:ext>
              </a:extLst>
            </p:cNvPr>
            <p:cNvSpPr/>
            <p:nvPr/>
          </p:nvSpPr>
          <p:spPr>
            <a:xfrm>
              <a:off x="2915546" y="2396943"/>
              <a:ext cx="1107362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Gửi dữ liệu lên server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495619-FDA2-054C-67D4-0DC7F8CD8854}"/>
                </a:ext>
              </a:extLst>
            </p:cNvPr>
            <p:cNvSpPr/>
            <p:nvPr/>
          </p:nvSpPr>
          <p:spPr>
            <a:xfrm>
              <a:off x="2915546" y="2975617"/>
              <a:ext cx="1107362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Gửi ACK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A7E093-55B1-DF1C-1068-C4A657E44FB1}"/>
                </a:ext>
              </a:extLst>
            </p:cNvPr>
            <p:cNvSpPr/>
            <p:nvPr/>
          </p:nvSpPr>
          <p:spPr>
            <a:xfrm>
              <a:off x="1372103" y="2975617"/>
              <a:ext cx="1119116" cy="4285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Nhận ACK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F4A890-46EB-A38C-3EB9-4602E6F68F3D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>
              <a:off x="2491219" y="3189914"/>
              <a:ext cx="42432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0253329-75A5-7728-FB77-EFDC23C12DD3}"/>
                    </a:ext>
                  </a:extLst>
                </p:cNvPr>
                <p:cNvSpPr txBox="1"/>
                <p:nvPr/>
              </p:nvSpPr>
              <p:spPr>
                <a:xfrm>
                  <a:off x="983973" y="3000566"/>
                  <a:ext cx="4440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0253329-75A5-7728-FB77-EFDC23C12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973" y="3000566"/>
                  <a:ext cx="44409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891CB9-1075-590E-41CA-837A65C7E97C}"/>
                </a:ext>
              </a:extLst>
            </p:cNvPr>
            <p:cNvSpPr txBox="1"/>
            <p:nvPr/>
          </p:nvSpPr>
          <p:spPr>
            <a:xfrm>
              <a:off x="3403241" y="2775868"/>
              <a:ext cx="3882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OK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8DC9F97-E114-DAA6-1F53-012FDD1B88A0}"/>
                </a:ext>
              </a:extLst>
            </p:cNvPr>
            <p:cNvCxnSpPr/>
            <p:nvPr/>
          </p:nvCxnSpPr>
          <p:spPr>
            <a:xfrm>
              <a:off x="4179284" y="1984445"/>
              <a:ext cx="0" cy="12363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8221E89-1B49-7A75-6C77-E143AF42C28D}"/>
                    </a:ext>
                  </a:extLst>
                </p:cNvPr>
                <p:cNvSpPr txBox="1"/>
                <p:nvPr/>
              </p:nvSpPr>
              <p:spPr>
                <a:xfrm>
                  <a:off x="4103340" y="2426574"/>
                  <a:ext cx="4836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8221E89-1B49-7A75-6C77-E143AF42C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3340" y="2426574"/>
                  <a:ext cx="4836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26D1E6-9E32-E823-125E-DDAD31F14E03}"/>
                  </a:ext>
                </a:extLst>
              </p:cNvPr>
              <p:cNvSpPr txBox="1"/>
              <p:nvPr/>
            </p:nvSpPr>
            <p:spPr>
              <a:xfrm>
                <a:off x="895115" y="4475071"/>
                <a:ext cx="3313457" cy="6109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độ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ễ=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26D1E6-9E32-E823-125E-DDAD31F14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5" y="4475071"/>
                <a:ext cx="3313457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9556EC2-0999-61A0-B871-F8E7684D15D1}"/>
              </a:ext>
            </a:extLst>
          </p:cNvPr>
          <p:cNvSpPr txBox="1"/>
          <p:nvPr/>
        </p:nvSpPr>
        <p:spPr>
          <a:xfrm>
            <a:off x="6699538" y="5718963"/>
            <a:ext cx="4913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2.13 Độ trễ truyền thông theo khoảng cách</a:t>
            </a:r>
          </a:p>
        </p:txBody>
      </p:sp>
    </p:spTree>
    <p:extLst>
      <p:ext uri="{BB962C8B-B14F-4D97-AF65-F5344CB8AC3E}">
        <p14:creationId xmlns:p14="http://schemas.microsoft.com/office/powerpoint/2010/main" val="1974829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17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Kết quả thực nghiệm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502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 giá công suất tiêu thụ của thiết bị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5EA30-9F79-077A-46C7-4648AF4F6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t="8807" r="11583" b="4533"/>
          <a:stretch/>
        </p:blipFill>
        <p:spPr bwMode="auto">
          <a:xfrm>
            <a:off x="23439" y="1090386"/>
            <a:ext cx="4929185" cy="40166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F88A3A-4587-42B1-AE7E-C31F0BA7FAED}"/>
              </a:ext>
            </a:extLst>
          </p:cNvPr>
          <p:cNvSpPr txBox="1"/>
          <p:nvPr/>
        </p:nvSpPr>
        <p:spPr>
          <a:xfrm>
            <a:off x="407578" y="5107019"/>
            <a:ext cx="46651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2.14 Dòng tiêu thụ thiết bị với chu kỳ đo 20 s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3FD949-A888-C892-8585-E6B9287F1BEB}"/>
              </a:ext>
            </a:extLst>
          </p:cNvPr>
          <p:cNvGrpSpPr/>
          <p:nvPr/>
        </p:nvGrpSpPr>
        <p:grpSpPr>
          <a:xfrm>
            <a:off x="5367914" y="2420767"/>
            <a:ext cx="3150349" cy="2658668"/>
            <a:chOff x="5367914" y="1321169"/>
            <a:chExt cx="3150349" cy="26586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E9A4F2-BAB6-E5DB-48AF-443CC3DA6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0" t="14048" r="33322" b="29220"/>
            <a:stretch/>
          </p:blipFill>
          <p:spPr bwMode="auto">
            <a:xfrm>
              <a:off x="5367914" y="1321169"/>
              <a:ext cx="3150349" cy="228779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9444C9-7A81-CB60-C199-38B4D855FD33}"/>
                </a:ext>
              </a:extLst>
            </p:cNvPr>
            <p:cNvSpPr txBox="1"/>
            <p:nvPr/>
          </p:nvSpPr>
          <p:spPr>
            <a:xfrm>
              <a:off x="6739346" y="3641283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(a)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E9BF33-E50D-CC2F-C7F9-2CC95477145E}"/>
              </a:ext>
            </a:extLst>
          </p:cNvPr>
          <p:cNvGrpSpPr/>
          <p:nvPr/>
        </p:nvGrpSpPr>
        <p:grpSpPr>
          <a:xfrm>
            <a:off x="8716905" y="2420766"/>
            <a:ext cx="3276557" cy="2658669"/>
            <a:chOff x="8716905" y="1321168"/>
            <a:chExt cx="3276557" cy="26586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29F04C-06FD-1621-CD7E-6E3859A3F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48" t="24748" r="36930" b="31284"/>
            <a:stretch/>
          </p:blipFill>
          <p:spPr bwMode="auto">
            <a:xfrm>
              <a:off x="8716905" y="1321168"/>
              <a:ext cx="3276557" cy="228779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25BF3D-B8F9-7D45-D2C4-23248A9A5AAE}"/>
                </a:ext>
              </a:extLst>
            </p:cNvPr>
            <p:cNvSpPr txBox="1"/>
            <p:nvPr/>
          </p:nvSpPr>
          <p:spPr>
            <a:xfrm>
              <a:off x="10151441" y="364128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(b)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B49A40B-D9BD-D52D-CAF0-A1142A3B5C02}"/>
              </a:ext>
            </a:extLst>
          </p:cNvPr>
          <p:cNvSpPr txBox="1"/>
          <p:nvPr/>
        </p:nvSpPr>
        <p:spPr>
          <a:xfrm>
            <a:off x="5127723" y="5103083"/>
            <a:ext cx="6950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2.15 Dòng tiêu thụ thiết bị (a) khi cảm biến hoạt động; (b) khi cảm biến ngủ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5DE046-C649-F48F-1A37-F21CD39F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7" t="61092" r="42919" b="33519"/>
          <a:stretch/>
        </p:blipFill>
        <p:spPr bwMode="auto">
          <a:xfrm>
            <a:off x="7701556" y="2435477"/>
            <a:ext cx="816707" cy="439267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1C95EE-72B5-C322-9B64-19529407B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82" t="61203" r="45485" b="34206"/>
          <a:stretch/>
        </p:blipFill>
        <p:spPr bwMode="auto">
          <a:xfrm>
            <a:off x="11250698" y="2420766"/>
            <a:ext cx="742764" cy="453978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394554-DA69-1BCB-6EBD-41526633DF69}"/>
              </a:ext>
            </a:extLst>
          </p:cNvPr>
          <p:cNvSpPr/>
          <p:nvPr/>
        </p:nvSpPr>
        <p:spPr>
          <a:xfrm>
            <a:off x="7577847" y="4299998"/>
            <a:ext cx="408562" cy="2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1F5A76-B881-A9D0-D76B-BADEB5796E3B}"/>
              </a:ext>
            </a:extLst>
          </p:cNvPr>
          <p:cNvSpPr/>
          <p:nvPr/>
        </p:nvSpPr>
        <p:spPr>
          <a:xfrm>
            <a:off x="10969558" y="4326784"/>
            <a:ext cx="408562" cy="2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80BA26-0C79-D8A3-EAD1-FF994D25CB89}"/>
              </a:ext>
            </a:extLst>
          </p:cNvPr>
          <p:cNvCxnSpPr>
            <a:cxnSpLocks/>
            <a:endCxn id="26" idx="1"/>
          </p:cNvCxnSpPr>
          <p:nvPr/>
        </p:nvCxnSpPr>
        <p:spPr>
          <a:xfrm flipH="1">
            <a:off x="7577847" y="2420766"/>
            <a:ext cx="123709" cy="18792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E2BDD4-9EF5-B9C8-457D-305870D8FF50}"/>
              </a:ext>
            </a:extLst>
          </p:cNvPr>
          <p:cNvCxnSpPr>
            <a:cxnSpLocks/>
          </p:cNvCxnSpPr>
          <p:nvPr/>
        </p:nvCxnSpPr>
        <p:spPr>
          <a:xfrm flipH="1">
            <a:off x="8004657" y="2874744"/>
            <a:ext cx="505800" cy="16538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3BFA1-C0B9-2668-D90F-6775AFC5A1F3}"/>
              </a:ext>
            </a:extLst>
          </p:cNvPr>
          <p:cNvCxnSpPr>
            <a:cxnSpLocks/>
          </p:cNvCxnSpPr>
          <p:nvPr/>
        </p:nvCxnSpPr>
        <p:spPr>
          <a:xfrm flipH="1">
            <a:off x="10967101" y="2435477"/>
            <a:ext cx="265635" cy="1891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C0E21A-EEA3-CCE2-1370-CDF559C45D2E}"/>
              </a:ext>
            </a:extLst>
          </p:cNvPr>
          <p:cNvCxnSpPr>
            <a:cxnSpLocks/>
          </p:cNvCxnSpPr>
          <p:nvPr/>
        </p:nvCxnSpPr>
        <p:spPr>
          <a:xfrm flipH="1">
            <a:off x="11393911" y="2901530"/>
            <a:ext cx="505800" cy="16538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694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18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Kết quả thực nghiệm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502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 giá công suất tiêu thụ của thiết bị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91B78-17C7-CDAC-5D06-8CD05961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8094" r="11487" b="4803"/>
          <a:stretch/>
        </p:blipFill>
        <p:spPr bwMode="auto">
          <a:xfrm>
            <a:off x="6592486" y="1439809"/>
            <a:ext cx="5217664" cy="43128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4DF66A-4112-F112-4A6D-98F6F2CE3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824637"/>
              </p:ext>
            </p:extLst>
          </p:nvPr>
        </p:nvGraphicFramePr>
        <p:xfrm>
          <a:off x="194030" y="2768538"/>
          <a:ext cx="609437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910">
                  <a:extLst>
                    <a:ext uri="{9D8B030D-6E8A-4147-A177-3AD203B41FA5}">
                      <a16:colId xmlns:a16="http://schemas.microsoft.com/office/drawing/2014/main" val="3064586426"/>
                    </a:ext>
                  </a:extLst>
                </a:gridCol>
                <a:gridCol w="2161009">
                  <a:extLst>
                    <a:ext uri="{9D8B030D-6E8A-4147-A177-3AD203B41FA5}">
                      <a16:colId xmlns:a16="http://schemas.microsoft.com/office/drawing/2014/main" val="588899253"/>
                    </a:ext>
                  </a:extLst>
                </a:gridCol>
                <a:gridCol w="2031460">
                  <a:extLst>
                    <a:ext uri="{9D8B030D-6E8A-4147-A177-3AD203B41FA5}">
                      <a16:colId xmlns:a16="http://schemas.microsoft.com/office/drawing/2014/main" val="4292055074"/>
                    </a:ext>
                  </a:extLst>
                </a:gridCol>
              </a:tblGrid>
              <a:tr h="291094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Cảm biến 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Cảm biến ngủ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70619"/>
                  </a:ext>
                </a:extLst>
              </a:tr>
              <a:tr h="29109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Dòng tiêu thụ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822265"/>
                  </a:ext>
                </a:extLst>
              </a:tr>
              <a:tr h="29109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Thời gian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 - 8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140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DBBDF9-D065-C937-0AEB-4F0EB364CC9E}"/>
                  </a:ext>
                </a:extLst>
              </p:cNvPr>
              <p:cNvSpPr txBox="1"/>
              <p:nvPr/>
            </p:nvSpPr>
            <p:spPr>
              <a:xfrm>
                <a:off x="381850" y="3921136"/>
                <a:ext cx="5906559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8×8+4.51×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DBBDF9-D065-C937-0AEB-4F0EB364C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50" y="3921136"/>
                <a:ext cx="5906559" cy="628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B4B5BCF-8607-7401-822D-3BCAD617661E}"/>
              </a:ext>
            </a:extLst>
          </p:cNvPr>
          <p:cNvSpPr txBox="1"/>
          <p:nvPr/>
        </p:nvSpPr>
        <p:spPr>
          <a:xfrm>
            <a:off x="6829064" y="5769207"/>
            <a:ext cx="5177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2.16 Thời gian sống của thiết bị theo từng chu kỳ đo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26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7258E-C75B-CE8B-56F6-A885DF03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TÀI LIỆU THAM KHẢO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93D726-B96A-BDFB-0B76-EE8D5DCD2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just">
              <a:lnSpc>
                <a:spcPct val="110000"/>
              </a:lnSpc>
              <a:spcBef>
                <a:spcPts val="300"/>
              </a:spcBef>
              <a:buNone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S. Seneviratne 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“A Survey of Wearable Devices and Challenges,” 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en-US" sz="1600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Tutor.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19, no. 4, pp. 2573–2620, 2017, 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10.1109/COMST.2017.2731979.</a:t>
            </a:r>
            <a:endParaRPr lang="en-US" sz="16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F. Ben 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Abdesslem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Phillips, and T. Henderson, “Less is more: energy-efficient mobile sensing with senseless,” in 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Proceedings of the 1st ACM workshop on Networking, systems, and applications for mobile handhelds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Barcelona Spain: ACM, Aug. 2009, pp. 61–62. 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10.1145/1592606.1592621.</a:t>
            </a:r>
          </a:p>
          <a:p>
            <a:pPr marL="0" marR="0" indent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 C. S. Evangeline and A. Lenin, “Human health monitoring using wearable sensor,” 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Sens. Rev.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39, no. 3, pp. 364–376, May 2019, 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10.1108/SR-05-2018-0111.</a:t>
            </a:r>
          </a:p>
          <a:p>
            <a:pPr marL="0" marR="0" indent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 P. Zappi 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“Activity Recognition from On-Body Sensors: Accuracy-Power Trade-Off by Dynamic Sensor Selection,” in 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Wireless Sensor Networks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4913, R. 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Verdone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Ed., in Lecture Notes in Computer Science, vol. 4913. , Berlin, Heidelberg: Springer Berlin Heidelberg, 2008, pp. 17–33. 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10.1007/978-3-540-77690-1_2.</a:t>
            </a:r>
          </a:p>
          <a:p>
            <a:pPr marL="0" marR="0" indent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 J. Williamson 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“Data sensing and analysis: Challenges for wearables,” in 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20th Asia and South Pacific Design Automation Conference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Chiba, Japan: IEEE, Jan. 2015, pp. 136–141. 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10.1109/ASPDAC.2015.7058994.</a:t>
            </a:r>
          </a:p>
          <a:p>
            <a:pPr marL="0" marR="0" indent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[6] C. Rodriguez-Pabon, G. Riva, C. 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Zerbini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 Ruiz-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Rosero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 Ramirez-Gonzalez, and J. C. Corrales, “An Adaptive Sampling Period Approach for Management of IoT Energy Consumption: Case Study Approach,” </a:t>
            </a:r>
            <a:r>
              <a:rPr lang="en-US" sz="16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22, no. 4, p. 1472, Feb. 2022, </a:t>
            </a:r>
            <a:r>
              <a:rPr lang="en-US" sz="16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10.3390/s22041472.</a:t>
            </a:r>
          </a:p>
          <a:p>
            <a:pPr marL="0" indent="0">
              <a:buNone/>
            </a:pP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AA3FA-59D4-E3C4-1F09-AFE2777A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25322-69ED-4441-7929-C058EDD8FC82}"/>
              </a:ext>
            </a:extLst>
          </p:cNvPr>
          <p:cNvSpPr txBox="1"/>
          <p:nvPr/>
        </p:nvSpPr>
        <p:spPr>
          <a:xfrm>
            <a:off x="0" y="7624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Các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nghiên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cứu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về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thiết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bị</a:t>
            </a:r>
            <a:r>
              <a:rPr lang="en-US">
                <a:solidFill>
                  <a:schemeClr val="bg1"/>
                </a:solidFill>
              </a:rPr>
              <a:t> IoT </a:t>
            </a:r>
            <a:r>
              <a:rPr lang="en-US" err="1">
                <a:solidFill>
                  <a:schemeClr val="bg1"/>
                </a:solidFill>
              </a:rPr>
              <a:t>giám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sát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sức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khỏe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7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1659388"/>
            <a:ext cx="10284325" cy="2015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r>
              <a:rPr lang="en-US" sz="5400">
                <a:latin typeface="+mn-lt"/>
              </a:rPr>
              <a:t>BÁO CÁO ĐỒ ÁN TỐT NGHIỆP</a:t>
            </a:r>
          </a:p>
          <a:p>
            <a:pPr algn="just"/>
            <a:endParaRPr lang="en-US" sz="1600">
              <a:solidFill>
                <a:schemeClr val="tx1"/>
              </a:solidFill>
              <a:latin typeface="+mn-lt"/>
            </a:endParaRPr>
          </a:p>
          <a:p>
            <a:pPr algn="just"/>
            <a:r>
              <a:rPr lang="en-US" sz="3000" err="1">
                <a:solidFill>
                  <a:schemeClr val="tx1"/>
                </a:solidFill>
                <a:latin typeface="+mn-lt"/>
              </a:rPr>
              <a:t>Đề</a:t>
            </a:r>
            <a:r>
              <a:rPr lang="en-US" sz="3000">
                <a:solidFill>
                  <a:schemeClr val="tx1"/>
                </a:solidFill>
                <a:latin typeface="+mn-lt"/>
              </a:rPr>
              <a:t> </a:t>
            </a:r>
            <a:r>
              <a:rPr lang="en-US" sz="3000" err="1">
                <a:solidFill>
                  <a:schemeClr val="tx1"/>
                </a:solidFill>
                <a:latin typeface="+mn-lt"/>
              </a:rPr>
              <a:t>tài</a:t>
            </a:r>
            <a:r>
              <a:rPr lang="en-US" sz="3000">
                <a:solidFill>
                  <a:schemeClr val="tx1"/>
                </a:solidFill>
                <a:latin typeface="+mn-lt"/>
              </a:rPr>
              <a:t>: </a:t>
            </a:r>
            <a:r>
              <a:rPr lang="vi-VN" sz="2800">
                <a:solidFill>
                  <a:schemeClr val="tx1"/>
                </a:solidFill>
                <a:latin typeface="+mn-lt"/>
                <a:ea typeface="Lato"/>
                <a:cs typeface="Lato"/>
              </a:rPr>
              <a:t>Thiết kế thiết bị IoT đeo trên người công suất thấp phục vụ hệ thống giám sát sức khỏe từ xa</a:t>
            </a:r>
            <a:endParaRPr lang="vi-VN" sz="3000">
              <a:solidFill>
                <a:schemeClr val="tx1"/>
              </a:solidFill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FB991D-98C1-89E6-C998-66E19BA35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867639"/>
              </p:ext>
            </p:extLst>
          </p:nvPr>
        </p:nvGraphicFramePr>
        <p:xfrm>
          <a:off x="386634" y="3892820"/>
          <a:ext cx="9769043" cy="121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30036">
                  <a:extLst>
                    <a:ext uri="{9D8B030D-6E8A-4147-A177-3AD203B41FA5}">
                      <a16:colId xmlns:a16="http://schemas.microsoft.com/office/drawing/2014/main" val="3100627993"/>
                    </a:ext>
                  </a:extLst>
                </a:gridCol>
                <a:gridCol w="7039007">
                  <a:extLst>
                    <a:ext uri="{9D8B030D-6E8A-4147-A177-3AD203B41FA5}">
                      <a16:colId xmlns:a16="http://schemas.microsoft.com/office/drawing/2014/main" val="41759516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Sinh viên thực hiện: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Nguyễn Mai Chi – 20203332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6914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Giáo viên hướng dẫn: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PGS.TS. Lê Minh </a:t>
                      </a:r>
                      <a:r>
                        <a:rPr lang="en-GB" sz="20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Thùy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Khoa </a:t>
                      </a:r>
                      <a:r>
                        <a:rPr lang="en-GB" sz="20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Tự</a:t>
                      </a: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sz="20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động</a:t>
                      </a: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sz="20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hóa</a:t>
                      </a: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GB" sz="20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Trường</a:t>
                      </a: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sz="20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– </a:t>
                      </a:r>
                      <a:r>
                        <a:rPr lang="en-GB" sz="20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GB" sz="20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tử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8318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A40F2A-2A48-01BA-7A86-06D6CF28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743948"/>
            <a:ext cx="4614203" cy="855286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2149F-059A-4FD8-DCC3-C972751D24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9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TIẾN ĐỘ CHUNG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+mn-lt"/>
              </a:rPr>
              <a:pPr/>
              <a:t>3</a:t>
            </a:fld>
            <a:endParaRPr lang="en-US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7DCCC2-82AB-05F6-B9E5-11B6CFB59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681538"/>
              </p:ext>
            </p:extLst>
          </p:nvPr>
        </p:nvGraphicFramePr>
        <p:xfrm>
          <a:off x="786208" y="1228392"/>
          <a:ext cx="10779979" cy="44012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29868">
                  <a:extLst>
                    <a:ext uri="{9D8B030D-6E8A-4147-A177-3AD203B41FA5}">
                      <a16:colId xmlns:a16="http://schemas.microsoft.com/office/drawing/2014/main" val="24963406"/>
                    </a:ext>
                  </a:extLst>
                </a:gridCol>
                <a:gridCol w="3426367">
                  <a:extLst>
                    <a:ext uri="{9D8B030D-6E8A-4147-A177-3AD203B41FA5}">
                      <a16:colId xmlns:a16="http://schemas.microsoft.com/office/drawing/2014/main" val="1597324164"/>
                    </a:ext>
                  </a:extLst>
                </a:gridCol>
                <a:gridCol w="2661872">
                  <a:extLst>
                    <a:ext uri="{9D8B030D-6E8A-4147-A177-3AD203B41FA5}">
                      <a16:colId xmlns:a16="http://schemas.microsoft.com/office/drawing/2014/main" val="1880856322"/>
                    </a:ext>
                  </a:extLst>
                </a:gridCol>
                <a:gridCol w="2661872">
                  <a:extLst>
                    <a:ext uri="{9D8B030D-6E8A-4147-A177-3AD203B41FA5}">
                      <a16:colId xmlns:a16="http://schemas.microsoft.com/office/drawing/2014/main" val="1794639037"/>
                    </a:ext>
                  </a:extLst>
                </a:gridCol>
              </a:tblGrid>
              <a:tr h="35465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Nội dung công việC</a:t>
                      </a:r>
                    </a:p>
                  </a:txBody>
                  <a:tcPr marL="6820" marR="6820" marT="6820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Trạng thái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Vấn đề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1803316398"/>
                  </a:ext>
                </a:extLst>
              </a:tr>
              <a:tr h="2523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Lập trình tại thiết bị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Đọc cảm biến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 thành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1505099769"/>
                  </a:ext>
                </a:extLst>
              </a:tr>
              <a:tr h="259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Thay đổi chu kỳ</a:t>
                      </a:r>
                      <a:endParaRPr lang="en-US"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 thành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534050885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Cấu hình quảng bá, truyền tin BLE</a:t>
                      </a:r>
                      <a:endParaRPr lang="en-US"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 thành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986737664"/>
                  </a:ext>
                </a:extLst>
              </a:tr>
              <a:tr h="286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Xử lý lệnh từ trạm thu</a:t>
                      </a:r>
                      <a:endParaRPr lang="en-US"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 thành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366048347"/>
                  </a:ext>
                </a:extLst>
              </a:tr>
              <a:tr h="3341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Lập trình tại trạm thu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Trao đổi dữ liệu với thiết bị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 thành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2130601876"/>
                  </a:ext>
                </a:extLst>
              </a:tr>
              <a:tr h="334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Trao đổi dữ liệu với server</a:t>
                      </a:r>
                      <a:endParaRPr lang="en-US"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 thành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3953210844"/>
                  </a:ext>
                </a:extLst>
              </a:tr>
              <a:tr h="3136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Xây dựng giao diện theo dõi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80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Chưa thực hiện</a:t>
                      </a:r>
                      <a:endParaRPr lang="vi-VN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1404260615"/>
                  </a:ext>
                </a:extLst>
              </a:tr>
              <a:tr h="37511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Kiểm thử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Kiểm tra độ chính xác đọc cảm biến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80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Chưa thực hiện</a:t>
                      </a:r>
                      <a:endParaRPr lang="vi-VN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2604180790"/>
                  </a:ext>
                </a:extLst>
              </a:tr>
              <a:tr h="334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Đo độ trễ, tỷ lệ lỗi bản tin</a:t>
                      </a:r>
                      <a:endParaRPr lang="en-US"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 thành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3379688310"/>
                  </a:ext>
                </a:extLst>
              </a:tr>
              <a:tr h="2796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Đo công suất</a:t>
                      </a:r>
                      <a:endParaRPr lang="en-US"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 thành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1169666685"/>
                  </a:ext>
                </a:extLst>
              </a:tr>
              <a:tr h="743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Kiểm tra khả năng sạc thiết bị từ solar panel</a:t>
                      </a:r>
                      <a:endParaRPr lang="en-US"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Đang thực hiện</a:t>
                      </a:r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 không có dấu hiệu được sạc dù sử dụng nguồn solar hay nguồn usb từ PC</a:t>
                      </a:r>
                      <a:endParaRPr lang="vi-V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20" marR="6820" marT="6820" marB="0" anchor="ctr"/>
                </a:tc>
                <a:extLst>
                  <a:ext uri="{0D108BD9-81ED-4DB2-BD59-A6C34878D82A}">
                    <a16:rowId xmlns:a16="http://schemas.microsoft.com/office/drawing/2014/main" val="2819347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85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NỘI DUNG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+mn-lt"/>
              </a:rPr>
              <a:pPr/>
              <a:t>4</a:t>
            </a:fld>
            <a:endParaRPr lang="en-US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2F72E-A138-ED18-3464-1CB810FD71CD}"/>
              </a:ext>
            </a:extLst>
          </p:cNvPr>
          <p:cNvSpPr txBox="1"/>
          <p:nvPr/>
        </p:nvSpPr>
        <p:spPr>
          <a:xfrm>
            <a:off x="443948" y="934278"/>
            <a:ext cx="1068787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6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7258E-C75B-CE8B-56F6-A885DF03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AA3FA-59D4-E3C4-1F09-AFE2777A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AF4008-97FE-50D9-79AE-C11A7125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7" y="974701"/>
            <a:ext cx="5949288" cy="1839464"/>
          </a:xfrm>
          <a:prstGeom prst="rect">
            <a:avLst/>
          </a:prstGeom>
        </p:spPr>
      </p:pic>
      <p:pic>
        <p:nvPicPr>
          <p:cNvPr id="1032" name="Picture 8" descr="Thay Pin Apple Watch Series 1/2/3 Chính Hãng - Truemart">
            <a:extLst>
              <a:ext uri="{FF2B5EF4-FFF2-40B4-BE49-F238E27FC236}">
                <a16:creationId xmlns:a16="http://schemas.microsoft.com/office/drawing/2014/main" id="{292B16B5-D573-D39B-BE94-60B305A63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4" t="18320" r="3866" b="20881"/>
          <a:stretch/>
        </p:blipFill>
        <p:spPr bwMode="auto">
          <a:xfrm>
            <a:off x="8003394" y="804209"/>
            <a:ext cx="3068506" cy="212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836826-CB67-A6CF-ACA8-BE82E79C0313}"/>
              </a:ext>
            </a:extLst>
          </p:cNvPr>
          <p:cNvSpPr txBox="1"/>
          <p:nvPr/>
        </p:nvSpPr>
        <p:spPr>
          <a:xfrm>
            <a:off x="338736" y="3443842"/>
            <a:ext cx="5462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đeo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giám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khỏe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nâng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cuộc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sống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cường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chăm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sóc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khỏe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vi-V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 bị giám sát sức khỏe đeo trên người thường sử dụng nguồn pin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AC81BE-93CB-5667-CB85-21B14FF75C0B}"/>
              </a:ext>
            </a:extLst>
          </p:cNvPr>
          <p:cNvSpPr txBox="1"/>
          <p:nvPr/>
        </p:nvSpPr>
        <p:spPr>
          <a:xfrm>
            <a:off x="6464808" y="3443842"/>
            <a:ext cx="5590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Dung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Sự </a:t>
            </a:r>
            <a:r>
              <a:rPr lang="vi-V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 của pin vẫn chưa thể theo kịp sự tiến bộ của các thiết bị đeo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[1].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 thường </a:t>
            </a:r>
            <a:r>
              <a:rPr lang="vi-V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xuyên sạc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 cho thiết bị có </a:t>
            </a:r>
            <a:r>
              <a:rPr lang="vi-V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 ảnh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hưởng tiêu cực đến trải nghiệm người dùng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37EA1-619F-08F5-187A-02EBADB4295D}"/>
              </a:ext>
            </a:extLst>
          </p:cNvPr>
          <p:cNvSpPr txBox="1"/>
          <p:nvPr/>
        </p:nvSpPr>
        <p:spPr>
          <a:xfrm>
            <a:off x="2344769" y="5393302"/>
            <a:ext cx="458702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thụ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đeo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294A8CD-CFB4-4716-CF3F-68879C42F172}"/>
              </a:ext>
            </a:extLst>
          </p:cNvPr>
          <p:cNvSpPr/>
          <p:nvPr/>
        </p:nvSpPr>
        <p:spPr>
          <a:xfrm>
            <a:off x="1426464" y="5420074"/>
            <a:ext cx="724662" cy="3157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D5198-AD21-2CA5-3ABC-6DF725BAC4A7}"/>
              </a:ext>
            </a:extLst>
          </p:cNvPr>
          <p:cNvSpPr txBox="1"/>
          <p:nvPr/>
        </p:nvSpPr>
        <p:spPr>
          <a:xfrm>
            <a:off x="676017" y="6421679"/>
            <a:ext cx="10839963" cy="285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S. Seneviratne </a:t>
            </a:r>
            <a:r>
              <a:rPr lang="en-US" sz="12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“A Survey of Wearable Devices and Challenges,” </a:t>
            </a:r>
            <a:r>
              <a:rPr lang="en-US" sz="12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en-US" sz="1200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2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2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Tutor.</a:t>
            </a: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19, no. 4, pp. 2573–2620, 2017, </a:t>
            </a:r>
            <a:r>
              <a:rPr lang="en-US" sz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10.1109/COMST.2017.2731979.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552C028-1800-F628-8BF9-CA8DB31E2959}"/>
              </a:ext>
            </a:extLst>
          </p:cNvPr>
          <p:cNvSpPr/>
          <p:nvPr/>
        </p:nvSpPr>
        <p:spPr>
          <a:xfrm>
            <a:off x="7171157" y="5266730"/>
            <a:ext cx="235483" cy="6128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D54F04-91FC-709C-6282-F5CF32795C72}"/>
              </a:ext>
            </a:extLst>
          </p:cNvPr>
          <p:cNvSpPr txBox="1"/>
          <p:nvPr/>
        </p:nvSpPr>
        <p:spPr>
          <a:xfrm>
            <a:off x="7472909" y="5162248"/>
            <a:ext cx="2467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1EC9E-9941-3A5B-51DC-D531E499609D}"/>
              </a:ext>
            </a:extLst>
          </p:cNvPr>
          <p:cNvSpPr txBox="1"/>
          <p:nvPr/>
        </p:nvSpPr>
        <p:spPr>
          <a:xfrm>
            <a:off x="0" y="2690262"/>
            <a:ext cx="69026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1.1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 bị đeo giám sát sức khỏe trên thị trường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ctr"/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(a) Đồng hồ thông minh; (b) Thắt lưng thông minh; (c) Giày thông minh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1AB91A-438C-5D8D-8036-EFC267833E20}"/>
              </a:ext>
            </a:extLst>
          </p:cNvPr>
          <p:cNvSpPr txBox="1"/>
          <p:nvPr/>
        </p:nvSpPr>
        <p:spPr>
          <a:xfrm>
            <a:off x="6572665" y="2967261"/>
            <a:ext cx="6305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1.2 Pin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3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03A4C51-0BFD-2FFE-2BE4-2AD9EA4D2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28054"/>
              </p:ext>
            </p:extLst>
          </p:nvPr>
        </p:nvGraphicFramePr>
        <p:xfrm>
          <a:off x="292290" y="1298448"/>
          <a:ext cx="11607421" cy="5101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262">
                  <a:extLst>
                    <a:ext uri="{9D8B030D-6E8A-4147-A177-3AD203B41FA5}">
                      <a16:colId xmlns:a16="http://schemas.microsoft.com/office/drawing/2014/main" val="944209041"/>
                    </a:ext>
                  </a:extLst>
                </a:gridCol>
                <a:gridCol w="749809">
                  <a:extLst>
                    <a:ext uri="{9D8B030D-6E8A-4147-A177-3AD203B41FA5}">
                      <a16:colId xmlns:a16="http://schemas.microsoft.com/office/drawing/2014/main" val="1439775425"/>
                    </a:ext>
                  </a:extLst>
                </a:gridCol>
                <a:gridCol w="1993392">
                  <a:extLst>
                    <a:ext uri="{9D8B030D-6E8A-4147-A177-3AD203B41FA5}">
                      <a16:colId xmlns:a16="http://schemas.microsoft.com/office/drawing/2014/main" val="1254961969"/>
                    </a:ext>
                  </a:extLst>
                </a:gridCol>
                <a:gridCol w="4544568">
                  <a:extLst>
                    <a:ext uri="{9D8B030D-6E8A-4147-A177-3AD203B41FA5}">
                      <a16:colId xmlns:a16="http://schemas.microsoft.com/office/drawing/2014/main" val="2979489713"/>
                    </a:ext>
                  </a:extLst>
                </a:gridCol>
                <a:gridCol w="3624390">
                  <a:extLst>
                    <a:ext uri="{9D8B030D-6E8A-4147-A177-3AD203B41FA5}">
                      <a16:colId xmlns:a16="http://schemas.microsoft.com/office/drawing/2014/main" val="1128381600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Công bố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Ứng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dụng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Phương án đề xuất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Kết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quả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đạt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được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extLst>
                  <a:ext uri="{0D108BD9-81ED-4DB2-BD59-A6C34878D82A}">
                    <a16:rowId xmlns:a16="http://schemas.microsoft.com/office/drawing/2014/main" val="1257984222"/>
                  </a:ext>
                </a:extLst>
              </a:tr>
              <a:tr h="87944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Chọn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lọc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cảm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[2]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Theo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dõi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vị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trí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người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bộ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Chỉ bật GPS và WiFi khi phát hiện có chuyển động bằng cảm biến gia tốc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Giảm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công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suất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tiêu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thụ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58%</a:t>
                      </a:r>
                      <a:b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Có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thể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phát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hiện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nhầm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lẫn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giữa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việc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di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chuyển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cử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động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tại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chỗ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của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người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dùng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extLst>
                  <a:ext uri="{0D108BD9-81ED-4DB2-BD59-A6C34878D82A}">
                    <a16:rowId xmlns:a16="http://schemas.microsoft.com/office/drawing/2014/main" val="2987461636"/>
                  </a:ext>
                </a:extLst>
              </a:tr>
              <a:tr h="6683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[3]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Giám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sát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thông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số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nhiệt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độ, SPO2,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nhịp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phát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hiện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ngã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vị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trí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Chỉ sử dụng GPS khi tình trạng sức khỏe người dùng ở mức cảnh báo, đưa ra ngưỡng cảnh báo cho từng thông số sức khỏe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Thiết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bị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có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thể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đo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truyền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nhận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nhưng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kích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thước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lớn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extLst>
                  <a:ext uri="{0D108BD9-81ED-4DB2-BD59-A6C34878D82A}">
                    <a16:rowId xmlns:a16="http://schemas.microsoft.com/office/drawing/2014/main" val="3729048895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[4]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Nhận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diện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hoạt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động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người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dùng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Cố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chu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kỳ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đo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thiết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bị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hoạt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động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liên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tục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Sử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dụng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nhiều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cảm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tốc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dùng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bộ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lọc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để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loại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bỏ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cảm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không cần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thiết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Tăng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thời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gian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sử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dụng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thiết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bị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có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thể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nhận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diện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chính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xác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hoạt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động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người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dùng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extLst>
                  <a:ext uri="{0D108BD9-81ED-4DB2-BD59-A6C34878D82A}">
                    <a16:rowId xmlns:a16="http://schemas.microsoft.com/office/drawing/2014/main" val="3941495440"/>
                  </a:ext>
                </a:extLst>
              </a:tr>
              <a:tr h="90793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Thay</a:t>
                      </a:r>
                      <a:r>
                        <a:rPr lang="en-US" sz="16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đổi</a:t>
                      </a:r>
                      <a:r>
                        <a:rPr lang="en-US" sz="16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chu </a:t>
                      </a:r>
                      <a:r>
                        <a:rPr lang="en-US" sz="16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kỳ</a:t>
                      </a:r>
                      <a:r>
                        <a:rPr lang="en-US" sz="16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6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tần</a:t>
                      </a:r>
                      <a:r>
                        <a:rPr lang="en-US" sz="16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số</a:t>
                      </a:r>
                      <a:r>
                        <a:rPr lang="en-US" sz="16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cảm</a:t>
                      </a:r>
                      <a:r>
                        <a:rPr lang="en-US" sz="16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endParaRPr lang="en-US" sz="16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[5]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Thiết bị đeo giám sát trạng thái sức khỏe người dùng nói chung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Thiết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bị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khi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phát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hiện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một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hoạt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động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sẽ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quyết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có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cần độ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chính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xác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cao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hay </a:t>
                      </a: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không. Thay đổi tần suất đo dựa trên phát hiện và phân loại hành động</a:t>
                      </a:r>
                      <a:endParaRPr lang="en-US" sz="1600" b="1" strike="sng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Giảm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năng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tiêu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thụ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do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cảm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dữ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liệu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từ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83.8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chế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độ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công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suất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cao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liên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tục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xuống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còn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5.2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tiết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kiệm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được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94%.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extLst>
                  <a:ext uri="{0D108BD9-81ED-4DB2-BD59-A6C34878D82A}">
                    <a16:rowId xmlns:a16="http://schemas.microsoft.com/office/drawing/2014/main" val="2717107190"/>
                  </a:ext>
                </a:extLst>
              </a:tr>
              <a:tr h="879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[6]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Giám</a:t>
                      </a: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sát</a:t>
                      </a: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nhiệt</a:t>
                      </a: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độ</a:t>
                      </a: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độ</a:t>
                      </a: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ẩm</a:t>
                      </a: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môi</a:t>
                      </a:r>
                      <a:r>
                        <a:rPr lang="en-U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trường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Thay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đổi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chu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kỳ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đo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cảm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dựa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trên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sự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biến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thiên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của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phép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đo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trước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đó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Giảm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tiêu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thụ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dòng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điện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11% so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với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việc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cố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chu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kỳ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đo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như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truyền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thống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bảo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toàn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độ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chính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xác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của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dữ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liệu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288" marR="20288" marT="0" marB="0"/>
                </a:tc>
                <a:extLst>
                  <a:ext uri="{0D108BD9-81ED-4DB2-BD59-A6C34878D82A}">
                    <a16:rowId xmlns:a16="http://schemas.microsoft.com/office/drawing/2014/main" val="142864786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624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thụ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đeo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624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thụ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đeo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9D7EFA-0EE5-FA98-38A8-C42825BC7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01538"/>
              </p:ext>
            </p:extLst>
          </p:nvPr>
        </p:nvGraphicFramePr>
        <p:xfrm>
          <a:off x="1886777" y="2160145"/>
          <a:ext cx="8418444" cy="24913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5520">
                  <a:extLst>
                    <a:ext uri="{9D8B030D-6E8A-4147-A177-3AD203B41FA5}">
                      <a16:colId xmlns:a16="http://schemas.microsoft.com/office/drawing/2014/main" val="849882657"/>
                    </a:ext>
                  </a:extLst>
                </a:gridCol>
                <a:gridCol w="1897641">
                  <a:extLst>
                    <a:ext uri="{9D8B030D-6E8A-4147-A177-3AD203B41FA5}">
                      <a16:colId xmlns:a16="http://schemas.microsoft.com/office/drawing/2014/main" val="3871682732"/>
                    </a:ext>
                  </a:extLst>
                </a:gridCol>
                <a:gridCol w="1752187">
                  <a:extLst>
                    <a:ext uri="{9D8B030D-6E8A-4147-A177-3AD203B41FA5}">
                      <a16:colId xmlns:a16="http://schemas.microsoft.com/office/drawing/2014/main" val="4051155424"/>
                    </a:ext>
                  </a:extLst>
                </a:gridCol>
                <a:gridCol w="1200190">
                  <a:extLst>
                    <a:ext uri="{9D8B030D-6E8A-4147-A177-3AD203B41FA5}">
                      <a16:colId xmlns:a16="http://schemas.microsoft.com/office/drawing/2014/main" val="448712251"/>
                    </a:ext>
                  </a:extLst>
                </a:gridCol>
                <a:gridCol w="1025904">
                  <a:extLst>
                    <a:ext uri="{9D8B030D-6E8A-4147-A177-3AD203B41FA5}">
                      <a16:colId xmlns:a16="http://schemas.microsoft.com/office/drawing/2014/main" val="2945312520"/>
                    </a:ext>
                  </a:extLst>
                </a:gridCol>
                <a:gridCol w="1217002">
                  <a:extLst>
                    <a:ext uri="{9D8B030D-6E8A-4147-A177-3AD203B41FA5}">
                      <a16:colId xmlns:a16="http://schemas.microsoft.com/office/drawing/2014/main" val="1668290087"/>
                    </a:ext>
                  </a:extLst>
                </a:gridCol>
              </a:tblGrid>
              <a:tr h="6857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Công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nghệ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LoRa (LoRaWan)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WiFi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(802.11n)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BLE 5.0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ZigBee 3.0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NB-IoT (Rel. 13/14)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3987419"/>
                  </a:ext>
                </a:extLst>
              </a:tr>
              <a:tr h="7357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vi truyền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2-5 km 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đô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thị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 km 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ngoại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ô)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 m 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trong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nhà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m (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ngoài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trời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50-100 m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10-100 m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1-10 km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020541"/>
                  </a:ext>
                </a:extLst>
              </a:tr>
              <a:tr h="7357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Công suất tiêu thụ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Tx: 10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mW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- 1.5 W 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Rx: 10-50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mW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Tx: 0.5-2 W 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Rx: 0.1-1 W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Tx/Rx: ~0.01-0.5 W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Tx/Rx: 100mW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Tx: ~0.2 W 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Rx: ~0.04 W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138210"/>
                  </a:ext>
                </a:extLst>
              </a:tr>
              <a:tr h="334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Tốc độ truyền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0.3-50 kbps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72-600 Mbps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 Mbps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250 kbps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250 kbps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3903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16439E3-21F1-5255-52EC-52A94F0ACBD4}"/>
              </a:ext>
            </a:extLst>
          </p:cNvPr>
          <p:cNvSpPr txBox="1"/>
          <p:nvPr/>
        </p:nvSpPr>
        <p:spPr>
          <a:xfrm>
            <a:off x="219515" y="1345531"/>
            <a:ext cx="649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thụ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thấp</a:t>
            </a:r>
            <a:endPara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0997F-1E36-DE53-4806-0E070B6ADE28}"/>
              </a:ext>
            </a:extLst>
          </p:cNvPr>
          <p:cNvSpPr txBox="1"/>
          <p:nvPr/>
        </p:nvSpPr>
        <p:spPr>
          <a:xfrm>
            <a:off x="338736" y="4879371"/>
            <a:ext cx="7138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thiểu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thước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trùng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lặp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ngủ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03388-4530-FCB1-85BC-44A45355535C}"/>
              </a:ext>
            </a:extLst>
          </p:cNvPr>
          <p:cNvSpPr txBox="1"/>
          <p:nvPr/>
        </p:nvSpPr>
        <p:spPr>
          <a:xfrm>
            <a:off x="2388693" y="1750333"/>
            <a:ext cx="7414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1.2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dây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624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F9462-D25D-8E37-9C45-C509780BAC10}"/>
              </a:ext>
            </a:extLst>
          </p:cNvPr>
          <p:cNvSpPr txBox="1"/>
          <p:nvPr/>
        </p:nvSpPr>
        <p:spPr>
          <a:xfrm>
            <a:off x="338735" y="1345531"/>
            <a:ext cx="8250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đeo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khỏe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nhịp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độ,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nồng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độ oxy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máu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thụ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Chu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khỏe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gói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23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742A0-CB18-F785-368D-70ED0927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F015E3C-DC45-3664-893A-90ECDEB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E2B0B-B439-4F06-236A-443FBB7BEB87}"/>
              </a:ext>
            </a:extLst>
          </p:cNvPr>
          <p:cNvSpPr txBox="1"/>
          <p:nvPr/>
        </p:nvSpPr>
        <p:spPr>
          <a:xfrm>
            <a:off x="0" y="7624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D6770-1E08-AE9B-9EF3-C6149EE3A826}"/>
              </a:ext>
            </a:extLst>
          </p:cNvPr>
          <p:cNvSpPr txBox="1"/>
          <p:nvPr/>
        </p:nvSpPr>
        <p:spPr>
          <a:xfrm>
            <a:off x="1809982" y="5097815"/>
            <a:ext cx="274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2.1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38C26E-6025-1CCC-5621-AF0A0530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990674"/>
            <a:ext cx="5667375" cy="2852565"/>
          </a:xfrm>
          <a:prstGeom prst="rect">
            <a:avLst/>
          </a:prstGeom>
        </p:spPr>
      </p:pic>
      <p:pic>
        <p:nvPicPr>
          <p:cNvPr id="5124" name="Picture 4" descr="A computer chip with wires&#10;&#10;Description automatically generated with medium confidence">
            <a:extLst>
              <a:ext uri="{FF2B5EF4-FFF2-40B4-BE49-F238E27FC236}">
                <a16:creationId xmlns:a16="http://schemas.microsoft.com/office/drawing/2014/main" id="{6EF61A08-1958-FB60-2AD2-D407B6B3F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05" y="1507718"/>
            <a:ext cx="6062412" cy="351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69AA7F4-BA6D-B3BC-785E-A27E0F1D4437}"/>
              </a:ext>
            </a:extLst>
          </p:cNvPr>
          <p:cNvSpPr txBox="1"/>
          <p:nvPr/>
        </p:nvSpPr>
        <p:spPr>
          <a:xfrm>
            <a:off x="6276975" y="4608944"/>
            <a:ext cx="8114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rgbClr val="264756"/>
                </a:solidFill>
              </a:rPr>
              <a:t>Ăng</a:t>
            </a:r>
            <a:r>
              <a:rPr lang="en-US" sz="1400">
                <a:solidFill>
                  <a:srgbClr val="264756"/>
                </a:solidFill>
              </a:rPr>
              <a:t>-ten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76761-F9E5-7E49-90B2-77DF73BF0399}"/>
              </a:ext>
            </a:extLst>
          </p:cNvPr>
          <p:cNvSpPr txBox="1"/>
          <p:nvPr/>
        </p:nvSpPr>
        <p:spPr>
          <a:xfrm>
            <a:off x="8109733" y="5097815"/>
            <a:ext cx="279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7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8d4b73-4755-4f7b-adce-700f84c36b3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8DBB12C60ACD43B0AB6D040C2D7D2E" ma:contentTypeVersion="16" ma:contentTypeDescription="Create a new document." ma:contentTypeScope="" ma:versionID="270da31e03baa5c62570d543abb03301">
  <xsd:schema xmlns:xsd="http://www.w3.org/2001/XMLSchema" xmlns:xs="http://www.w3.org/2001/XMLSchema" xmlns:p="http://schemas.microsoft.com/office/2006/metadata/properties" xmlns:ns3="518d4b73-4755-4f7b-adce-700f84c36b3a" xmlns:ns4="9b3f2b1c-b569-4ae8-ae62-019454d7d587" targetNamespace="http://schemas.microsoft.com/office/2006/metadata/properties" ma:root="true" ma:fieldsID="440271dc59b3ac9b2a50cfeccf98ea45" ns3:_="" ns4:_="">
    <xsd:import namespace="518d4b73-4755-4f7b-adce-700f84c36b3a"/>
    <xsd:import namespace="9b3f2b1c-b569-4ae8-ae62-019454d7d5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d4b73-4755-4f7b-adce-700f84c36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f2b1c-b569-4ae8-ae62-019454d7d58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858CFE-03CC-43EC-BF74-CF4F99E527B6}">
  <ds:schemaRefs>
    <ds:schemaRef ds:uri="http://schemas.microsoft.com/office/infopath/2007/PartnerControls"/>
    <ds:schemaRef ds:uri="http://schemas.microsoft.com/office/2006/documentManagement/types"/>
    <ds:schemaRef ds:uri="518d4b73-4755-4f7b-adce-700f84c36b3a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9b3f2b1c-b569-4ae8-ae62-019454d7d58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A4E256-4EA6-4231-92ED-9DF027AD5A51}">
  <ds:schemaRefs>
    <ds:schemaRef ds:uri="518d4b73-4755-4f7b-adce-700f84c36b3a"/>
    <ds:schemaRef ds:uri="9b3f2b1c-b569-4ae8-ae62-019454d7d5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5A5252F-73B0-4623-8FAD-9CB3330E95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2043</Words>
  <Application>Microsoft Office PowerPoint</Application>
  <PresentationFormat>Widescreen</PresentationFormat>
  <Paragraphs>309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(Body)</vt:lpstr>
      <vt:lpstr>Cambria Math</vt:lpstr>
      <vt:lpstr>Courier New</vt:lpstr>
      <vt:lpstr>Lato</vt:lpstr>
      <vt:lpstr>Office Theme</vt:lpstr>
      <vt:lpstr>PowerPoint Presentation</vt:lpstr>
      <vt:lpstr>PowerPoint Presentation</vt:lpstr>
      <vt:lpstr>TIẾN ĐỘ CHUNG</vt:lpstr>
      <vt:lpstr>NỘI DUNG</vt:lpstr>
      <vt:lpstr>1. Đặt vấn đề</vt:lpstr>
      <vt:lpstr>1. Đặt vấn đề</vt:lpstr>
      <vt:lpstr>1. Đặt vấn đề</vt:lpstr>
      <vt:lpstr>1. Đặt vấn đề</vt:lpstr>
      <vt:lpstr>2. Phân tích, thiết kế</vt:lpstr>
      <vt:lpstr>2. Phân tích, thiết kế</vt:lpstr>
      <vt:lpstr>2. Phân tích, thiết kế</vt:lpstr>
      <vt:lpstr>2. Phân tích, thiết kế</vt:lpstr>
      <vt:lpstr>3. Kết quả thực nghiệm</vt:lpstr>
      <vt:lpstr>3. Kết quả thực nghiệm</vt:lpstr>
      <vt:lpstr>3. Kết quả thực nghiệm</vt:lpstr>
      <vt:lpstr>3. Kết quả thực nghiệm</vt:lpstr>
      <vt:lpstr>3. Kết quả thực nghiệm</vt:lpstr>
      <vt:lpstr>3. Kết quả thực nghiệm</vt:lpstr>
      <vt:lpstr>TÀI LIỆU THAM KHẢO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Duong Van Dung 20210234</cp:lastModifiedBy>
  <cp:revision>4</cp:revision>
  <dcterms:created xsi:type="dcterms:W3CDTF">2021-05-28T04:32:29Z</dcterms:created>
  <dcterms:modified xsi:type="dcterms:W3CDTF">2025-02-12T10:28:08Z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0x0101008A8DBB12C60ACD43B0AB6D040C2D7D2E</vt:lpwstr>
  </property>
</Properties>
</file>